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4" d="100"/>
          <a:sy n="54" d="100"/>
        </p:scale>
        <p:origin x="112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Prieš dvejus metus į mus kreipėsi klientė, norėjusi atvykti su šunimi asistentu. Mūsų viešbutyje galioja taisyklė: su augintiniais svečių nepriimame. Tačiau šis kreipimasis iškėlė klausimą, su kuriuo iki tol nebuvome susidūrę. Tuomet dar nežinojome, kaip tokioje situacijoje turime elgtis ir kaip pasiruošti klientės viešnagei. Šiandien noriu pasidalyti mūsų patirtimi, kuri prasidėjo būtent nuo šio kreipimosi.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Apibrėžimo šaltinis: https://sunysasistentai.lt/ (žiūrėta 2026-10-15). Nuotrauka: BrilliantK9, https://brilliantk9.com/products/brilliantk9-service-dog-harness-xlg ; https://brilliantk9.com/cdn/shop/products/IMG_0017_1128850b-37fd-469b-8277-a43096a23714_2048x.jpg?v=1581095543 . Liemenės gamintojo nuotrauka iliustruoja ženklinimo pavyzdį. Užrašai ir liemenių išvaizda gali skirtis. Ši nuotrauka nėra SPA VILNIUS viešnagės dokumentacija.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Šaltiniai (žiūrėta 2026-10-15): Regos negalia – https://www.guidedogs.org.uk/getting-support/guide-dogs/is-a-guide-dog-right-for-me/ ; Klausos negalia – https://www.hearingdogs.org.uk/support/hearingdogs/adult ; Judėjimo negalia – https://www.dogsforgood.org/how-we-help/assistance-dog/assistance-dogs-for-physically-disabled-people/ ; Diabetas – https://www.medicaldetectiondogs.org.uk/Listing/Category/maad ; Epilepsija – https://www.epilepsy.com/recognition/seizure-dogs ; Autizmas – https://www.dogsforgood.org/how-we-help/assistance-dog/autism-assistance-dogs-for-children/ ; PTSS – https://www.servicedogsuk.org/who-we-are/ptsd-assistance-dogs/ . Tai užduočių pavyzdžiai, ne kiekvieno šuns gebėjimų sąrašas. Epilepsijos atveju nurodyta pagalba priepuolio metu, o ne garantuotas jo numatymas. Šuo neatstoja medicininio stebėjimo.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SPA VILNIUS praktika dėl išankstinio dokumento pateikimo – pagal pranešėjos pateiktą informaciją. Tai nėra teiginys, kad teisės aktai reikalauja dokumentą būtinai pateikti dar prieš atvykimą. Asmens su negalia teisių apsaugos pagrindų įstatymo 30 straipsnis numato statusą patvirtinančio dokumento ar jo kopijos pateikimą atsakingo darbuotojo prašymu; dokumentą išduoda šunį parengęs Lietuvos ar kitos ES/EEE valstybės rengėjas. Šaltinis: https://e-tar.lt/rs/actualedition/TAR.199156E4E004/sFuDfWLluF/ . Nuo 2026-05-01 atsisakyta reikalavimo, kad rengėjas būtinai būtų tarptautiniu mastu akredituotas: https://socmin.lrv.lt/lt/naujienos/isigalioja-ilgai-lauktas-istatymas-suns-pagalbininko-parengima-kompensuos-valstybe-flV/ . Rengėjų pavyzdžiai: https://tarnybinessunininkystesklubas.lt/lt/sunys-pagalbininkai ir https://mulanfondas.lt/ (skiltis Kas ruošia šunis asistentus?). Mulan fondas savo svetainėje skelbia ADI kandidatės statusą, kuris nereiškia suteiktos pilnos akreditacijos. Organizacijos kandidatės statuso negalima vadinti individualaus šuns ADI sertifikatu. Konkrečių rengėjų dokumentų pavyzdžiai šiai skaidrei nebuvo gauti. Šaltiniai tikrinti 2026-10-15.</a:t>
            </a:r>
          </a:p>
          <a:p>
            <a:r>
              <a:t>Pridėtas oficialios šuns pagalbininko pažymėjimo formos pirmosios pusės vaizdas, ištrauktas iš ANTA direktorės 2026-04-30 įsakymo Nr. V-62 priedo. Tai neužpildyta oficiali forma, ne konkrečiam šuniui išduotas pažymėjimas. Šaltinis: https://www.e-tar.lt/rs/legalact/14bf87d1448d11f180c9c618618421ed/format/ISO_PDF/ . ANTA pirminė nuoroda: https://anta.lrv.lt/lt/teisine-informacija/teises-aktai/direktoriaus-isakymai/ . Tikrinta 2026-10-16.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SPA VILNIUS praktika pagal pranešėjos pateiktą informaciją: turime šiems atvejams skirtą kambarį be kiliminės dangos, kuriame lengviau išvalyti šuns plaukus. Svečio galimybės rinktis kitą norimą kambarį neapribojame. Kambaryje paruošiame indelius maistui ir vandeniui, o šuns gultą atsiveža pats šeimininkas. Už šuns asistento apgyvendinimą papildomo mokesčio netaikome.</a:t>
            </a:r>
          </a:p>
          <a:p>
            <a:r>
              <a:t>Asociatyvi DI sukurta iliustracija. Vaizdas nėra tikros SPA VILNIUS viešnagės ar interjero nuotrauka.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Pagal SPA VILNIUS kokybės vadovės pateiktą patirtį: prieš atvykstant svečiui su šunimi asistentu papildomai informuojami visų padalinių darbuotojai ir aptariamos galimos situacijos. Tikslas – kad komanda žinotų apie atvykimą ir būtų pasirengusi priimti svečią be nuostabos ar pasimetimo.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SPA VILNIUS praktika pagal pranešėjos pateiktą informaciją: maitinimo paslaugos svečiui su šunimi asistentu teikiamos tiek švediško stalo principu, tiek užsakant patiekalus iš meniu. Svečio galimybė rinktis maitinimo salę neapribojama.</a:t>
            </a:r>
          </a:p>
          <a:p>
            <a:r>
              <a:t>Asociatyvi DI sukurta iliustracija. Vaizdas nėra tikros SPA VILNIUS viešnagės ar interjero nuotrauka.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SPA VILNIUS praktika pagal pranešėjos pateiktą informaciją: svečias su šunimi asistentu gali patekti į SPA ir naudotis visomis SPA paslaugomis. Prieš procedūrą suderinama, ar šuo liks kambaryje, ar lydės šeimininką procedūros metu. Šuo paprastai yra išmokytas išbūti ramiai. Pranešėja taip pat nurodė, kad šunys jau mokomi ir treniruojami baseinų aplinkoje: šeimininkui naudojantis baseinu šuo guli ant specialaus jam skirto pakloto ir neplaukioja vandenyje. Mokymo baseinų aplinkoje teiginys pateiktas pagal pranešėjos informaciją; jis nereiškia, kad visi šunys asistentai yra tam parengti ar kad SPA VILNIUS pats vykdo šį mokymą.</a:t>
            </a:r>
          </a:p>
          <a:p>
            <a:r>
              <a:t>Asociatyvi DI sukurta iliustracija. Vaizdas nėra tikros SPA VILNIUS viešnagės ar interjero nuotrauka.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Baigiamoji mintis sukurta šiam pristatymui, nepriskirta kitam autoriui. Asociatyvi DI sukurta svečio su šunimi asistentu pasitikimo iliustracija, ne realios SPA VILNIUS viešnagės ar interjero nuotrauka.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DD71A0C-F17B-46C5-8784-A2EE1FD13BB4}"/>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B9CC731B-F2BE-436C-86EC-06431AA309EB}"/>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57F6889A-DC7B-4A57-9899-38145DEA51E5}"/>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CC9B657-53B1-47EE-A157-50E2FE0200F5}"/>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59200AA0-7FD4-4FD6-815C-47B2B3F57C23}"/>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41004C2-1BA9-4752-A752-CE090D33A2B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820E4230-97A2-4852-87C6-F0D74EEEB2E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39A6FD86-71B1-4CF9-9D29-42D639060B7E}"/>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C314122-F7D3-40D6-8568-569A0B7930C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ED006FCB-4F4F-4B1A-A9E4-89BE6EAE88ED}"/>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DC3165-CF46-4E17-BC0B-705E0BFA6772}"/>
              </a:ext>
            </a:extLst>
          </p:cNvPr>
          <p:cNvPicPr>
            <a:picLocks noChangeAspect="1"/>
          </p:cNvPicPr>
          <p:nvPr/>
        </p:nvPicPr>
        <p:blipFill>
          <a:blip r:embed="rId3"/>
          <a:stretch/>
        </p:blipFill>
        <p:spPr>
          <a:xfrm>
            <a:off x="762000" y="552450"/>
            <a:ext cx="2857499" cy="934826"/>
          </a:xfrm>
          <a:prstGeom prst="rect">
            <a:avLst/>
          </a:prstGeom>
        </p:spPr>
      </p:pic>
      <p:sp>
        <p:nvSpPr>
          <p:cNvPr id="2" name="title">
            <a:extLst>
              <a:ext uri="{FF2B5EF4-FFF2-40B4-BE49-F238E27FC236}">
                <a16:creationId xmlns:a16="http://schemas.microsoft.com/office/drawing/2014/main" id="{22B106D5-334B-44D2-9F40-3C98ADA95D12}"/>
              </a:ext>
            </a:extLst>
          </p:cNvPr>
          <p:cNvSpPr>
            <a:spLocks noGrp="1"/>
          </p:cNvSpPr>
          <p:nvPr/>
        </p:nvSpPr>
        <p:spPr>
          <a:xfrm>
            <a:off x="762000" y="2409825"/>
            <a:ext cx="10668000" cy="1619250"/>
          </a:xfrm>
          <a:prstGeom prst="rect">
            <a:avLst/>
          </a:prstGeom>
          <a:noFill/>
          <a:ln w="0">
            <a:noFill/>
            <a:prstDash val="solid"/>
          </a:ln>
        </p:spPr>
        <p:txBody>
          <a:bodyPr lIns="0" tIns="0" rIns="0" bIns="0" anchor="t"/>
          <a:lstStyle>
            <a:defPPr>
              <a:defRPr sz="4350" b="1">
                <a:solidFill>
                  <a:srgbClr val="173C30"/>
                </a:solidFill>
                <a:latin typeface="DejaVu Sans"/>
                <a:ea typeface="DejaVu Sans"/>
                <a:cs typeface="DejaVu Sans"/>
              </a:defRPr>
            </a:defPPr>
          </a:lstStyle>
          <a:p>
            <a:pPr>
              <a:defRPr sz="4350" b="1">
                <a:solidFill>
                  <a:srgbClr val="173C30"/>
                </a:solidFill>
                <a:latin typeface="DejaVu Sans"/>
                <a:ea typeface="DejaVu Sans"/>
                <a:cs typeface="DejaVu Sans"/>
              </a:defRPr>
            </a:pPr>
            <a:r>
              <a:rPr sz="4350" b="1">
                <a:solidFill>
                  <a:srgbClr val="173C30"/>
                </a:solidFill>
                <a:latin typeface="DejaVu Sans"/>
                <a:ea typeface="DejaVu Sans"/>
                <a:cs typeface="DejaVu Sans"/>
              </a:rPr>
              <a:t>Lygios galimybės svečiams</a:t>
            </a:r>
          </a:p>
          <a:p>
            <a:pPr>
              <a:defRPr sz="4350" b="1">
                <a:solidFill>
                  <a:srgbClr val="173C30"/>
                </a:solidFill>
                <a:latin typeface="DejaVu Sans"/>
                <a:ea typeface="DejaVu Sans"/>
                <a:cs typeface="DejaVu Sans"/>
              </a:defRPr>
            </a:pPr>
            <a:r>
              <a:rPr sz="4350" b="1">
                <a:solidFill>
                  <a:srgbClr val="173C30"/>
                </a:solidFill>
                <a:latin typeface="DejaVu Sans"/>
                <a:ea typeface="DejaVu Sans"/>
                <a:cs typeface="DejaVu Sans"/>
              </a:rPr>
              <a:t>su šunimis asistentais</a:t>
            </a:r>
          </a:p>
        </p:txBody>
      </p:sp>
      <p:sp>
        <p:nvSpPr>
          <p:cNvPr id="3" name="subtitle">
            <a:extLst>
              <a:ext uri="{FF2B5EF4-FFF2-40B4-BE49-F238E27FC236}">
                <a16:creationId xmlns:a16="http://schemas.microsoft.com/office/drawing/2014/main" id="{D190DF1B-FC02-4A84-B1F0-C6657877F051}"/>
              </a:ext>
            </a:extLst>
          </p:cNvPr>
          <p:cNvSpPr>
            <a:spLocks noGrp="1"/>
          </p:cNvSpPr>
          <p:nvPr/>
        </p:nvSpPr>
        <p:spPr>
          <a:xfrm>
            <a:off x="781050" y="4219575"/>
            <a:ext cx="10477500" cy="476250"/>
          </a:xfrm>
          <a:prstGeom prst="rect">
            <a:avLst/>
          </a:prstGeom>
          <a:noFill/>
          <a:ln w="0">
            <a:noFill/>
            <a:prstDash val="solid"/>
          </a:ln>
        </p:spPr>
        <p:txBody>
          <a:bodyPr lIns="0" tIns="0" rIns="0" bIns="0" anchor="t"/>
          <a:lstStyle>
            <a:defPPr>
              <a:defRPr sz="2175" b="0">
                <a:solidFill>
                  <a:srgbClr val="173C30"/>
                </a:solidFill>
                <a:latin typeface="DejaVu Sans"/>
                <a:ea typeface="DejaVu Sans"/>
                <a:cs typeface="DejaVu Sans"/>
              </a:defRPr>
            </a:defPPr>
          </a:lstStyle>
          <a:p>
            <a:pPr>
              <a:defRPr sz="2175" b="0">
                <a:solidFill>
                  <a:srgbClr val="173C30"/>
                </a:solidFill>
                <a:latin typeface="DejaVu Sans"/>
                <a:ea typeface="DejaVu Sans"/>
                <a:cs typeface="DejaVu Sans"/>
              </a:defRPr>
            </a:pPr>
            <a:r>
              <a:rPr sz="2175" b="0">
                <a:solidFill>
                  <a:srgbClr val="173C30"/>
                </a:solidFill>
                <a:latin typeface="DejaVu Sans"/>
                <a:ea typeface="DejaVu Sans"/>
                <a:cs typeface="DejaVu Sans"/>
              </a:rPr>
              <a:t>Viešbučio SPA VILNIUS patirtis</a:t>
            </a:r>
          </a:p>
        </p:txBody>
      </p:sp>
      <p:sp>
        <p:nvSpPr>
          <p:cNvPr id="4" name="presenter">
            <a:extLst>
              <a:ext uri="{FF2B5EF4-FFF2-40B4-BE49-F238E27FC236}">
                <a16:creationId xmlns:a16="http://schemas.microsoft.com/office/drawing/2014/main" id="{6D850AD7-AA72-471D-B1F4-045F9AFEF5A3}"/>
              </a:ext>
            </a:extLst>
          </p:cNvPr>
          <p:cNvSpPr>
            <a:spLocks noGrp="1"/>
          </p:cNvSpPr>
          <p:nvPr/>
        </p:nvSpPr>
        <p:spPr>
          <a:xfrm>
            <a:off x="781050" y="5619750"/>
            <a:ext cx="7239000" cy="647700"/>
          </a:xfrm>
          <a:prstGeom prst="rect">
            <a:avLst/>
          </a:prstGeom>
          <a:noFill/>
          <a:ln w="0">
            <a:noFill/>
            <a:prstDash val="solid"/>
          </a:ln>
        </p:spPr>
        <p:txBody>
          <a:bodyPr lIns="0" tIns="0" rIns="0" bIns="0" anchor="t"/>
          <a:lstStyle>
            <a:defPPr>
              <a:defRPr sz="1725" b="0">
                <a:solidFill>
                  <a:srgbClr val="173C30"/>
                </a:solidFill>
                <a:latin typeface="DejaVu Sans"/>
                <a:ea typeface="DejaVu Sans"/>
                <a:cs typeface="DejaVu Sans"/>
              </a:defRPr>
            </a:defPPr>
          </a:lstStyle>
          <a:p>
            <a:pPr>
              <a:defRPr sz="1725" b="0">
                <a:solidFill>
                  <a:srgbClr val="173C30"/>
                </a:solidFill>
                <a:latin typeface="DejaVu Sans"/>
                <a:ea typeface="DejaVu Sans"/>
                <a:cs typeface="DejaVu Sans"/>
              </a:defRPr>
            </a:pPr>
            <a:r>
              <a:rPr sz="1725" b="0">
                <a:solidFill>
                  <a:srgbClr val="173C30"/>
                </a:solidFill>
                <a:latin typeface="DejaVu Sans"/>
                <a:ea typeface="DejaVu Sans"/>
                <a:cs typeface="DejaVu Sans"/>
              </a:rPr>
              <a:t>Jurgita Kunevičiūtė</a:t>
            </a:r>
          </a:p>
          <a:p>
            <a:pPr>
              <a:defRPr sz="1725" b="0">
                <a:solidFill>
                  <a:srgbClr val="173C30"/>
                </a:solidFill>
                <a:latin typeface="DejaVu Sans"/>
                <a:ea typeface="DejaVu Sans"/>
                <a:cs typeface="DejaVu Sans"/>
              </a:defRPr>
            </a:pPr>
            <a:r>
              <a:rPr sz="1725" b="0">
                <a:solidFill>
                  <a:srgbClr val="173C30"/>
                </a:solidFill>
                <a:latin typeface="DejaVu Sans"/>
                <a:ea typeface="DejaVu Sans"/>
                <a:cs typeface="DejaVu Sans"/>
              </a:rPr>
              <a:t>Kokybės vadovė</a:t>
            </a:r>
          </a:p>
        </p:txBody>
      </p:sp>
      <p:sp>
        <p:nvSpPr>
          <p:cNvPr id="5" name="event">
            <a:extLst>
              <a:ext uri="{FF2B5EF4-FFF2-40B4-BE49-F238E27FC236}">
                <a16:creationId xmlns:a16="http://schemas.microsoft.com/office/drawing/2014/main" id="{FE142A25-0D4B-4A4A-950F-DF67EFCC75CC}"/>
              </a:ext>
            </a:extLst>
          </p:cNvPr>
          <p:cNvSpPr>
            <a:spLocks noGrp="1"/>
          </p:cNvSpPr>
          <p:nvPr/>
        </p:nvSpPr>
        <p:spPr>
          <a:xfrm>
            <a:off x="8001000" y="5943600"/>
            <a:ext cx="3429000" cy="304800"/>
          </a:xfrm>
          <a:prstGeom prst="rect">
            <a:avLst/>
          </a:prstGeom>
          <a:noFill/>
          <a:ln w="0">
            <a:noFill/>
            <a:prstDash val="solid"/>
          </a:ln>
        </p:spPr>
        <p:txBody>
          <a:bodyPr lIns="0" tIns="0" rIns="0" bIns="0" anchor="t"/>
          <a:lstStyle>
            <a:defPPr>
              <a:defRPr sz="1425" b="0">
                <a:solidFill>
                  <a:srgbClr val="45614C"/>
                </a:solidFill>
                <a:latin typeface="DejaVu Sans"/>
                <a:ea typeface="DejaVu Sans"/>
                <a:cs typeface="DejaVu Sans"/>
              </a:defRPr>
            </a:defPPr>
          </a:lstStyle>
          <a:p>
            <a:pPr>
              <a:defRPr sz="1425" b="0">
                <a:solidFill>
                  <a:srgbClr val="45614C"/>
                </a:solidFill>
                <a:latin typeface="DejaVu Sans"/>
                <a:ea typeface="DejaVu Sans"/>
                <a:cs typeface="DejaVu Sans"/>
              </a:defRPr>
            </a:pPr>
            <a:r>
              <a:rPr sz="1425" b="0">
                <a:solidFill>
                  <a:srgbClr val="45614C"/>
                </a:solidFill>
                <a:latin typeface="DejaVu Sans"/>
                <a:ea typeface="DejaVu Sans"/>
                <a:cs typeface="DejaVu Sans"/>
              </a:rPr>
              <a:t>LVRA rudens konferencija</a:t>
            </a:r>
          </a:p>
        </p:txBody>
      </p:sp>
    </p:spTree>
    <p:extLst>
      <p:ext uri="{BB962C8B-B14F-4D97-AF65-F5344CB8AC3E}">
        <p14:creationId xmlns:p14="http://schemas.microsoft.com/office/powerpoint/2010/main" val="1003457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B8E5BE-B858-49B3-B559-EBEB64E71A0E}"/>
              </a:ext>
            </a:extLst>
          </p:cNvPr>
          <p:cNvPicPr>
            <a:picLocks noChangeAspect="1"/>
          </p:cNvPicPr>
          <p:nvPr/>
        </p:nvPicPr>
        <p:blipFill>
          <a:blip r:embed="rId3"/>
          <a:stretch/>
        </p:blipFill>
        <p:spPr>
          <a:xfrm>
            <a:off x="762000" y="552450"/>
            <a:ext cx="2857499" cy="934826"/>
          </a:xfrm>
          <a:prstGeom prst="rect">
            <a:avLst/>
          </a:prstGeom>
        </p:spPr>
      </p:pic>
      <p:sp>
        <p:nvSpPr>
          <p:cNvPr id="2" name="first-experience-title">
            <a:extLst>
              <a:ext uri="{FF2B5EF4-FFF2-40B4-BE49-F238E27FC236}">
                <a16:creationId xmlns:a16="http://schemas.microsoft.com/office/drawing/2014/main" id="{7863BEF7-672E-4783-82B9-D6483E364FDA}"/>
              </a:ext>
            </a:extLst>
          </p:cNvPr>
          <p:cNvSpPr>
            <a:spLocks noGrp="1"/>
          </p:cNvSpPr>
          <p:nvPr/>
        </p:nvSpPr>
        <p:spPr>
          <a:xfrm>
            <a:off x="762000" y="2590800"/>
            <a:ext cx="10668000" cy="1809750"/>
          </a:xfrm>
          <a:prstGeom prst="rect">
            <a:avLst/>
          </a:prstGeom>
          <a:noFill/>
          <a:ln w="0">
            <a:noFill/>
            <a:prstDash val="solid"/>
          </a:ln>
        </p:spPr>
        <p:txBody>
          <a:bodyPr lIns="0" tIns="0" rIns="0" bIns="0" anchor="t"/>
          <a:lstStyle>
            <a:defPPr>
              <a:defRPr sz="4350" b="1">
                <a:solidFill>
                  <a:srgbClr val="173C30"/>
                </a:solidFill>
                <a:latin typeface="DejaVu Sans"/>
                <a:ea typeface="DejaVu Sans"/>
                <a:cs typeface="DejaVu Sans"/>
              </a:defRPr>
            </a:defPPr>
          </a:lstStyle>
          <a:p>
            <a:pPr>
              <a:defRPr sz="4350" b="1">
                <a:solidFill>
                  <a:srgbClr val="173C30"/>
                </a:solidFill>
                <a:latin typeface="DejaVu Sans"/>
                <a:ea typeface="DejaVu Sans"/>
                <a:cs typeface="DejaVu Sans"/>
              </a:defRPr>
            </a:pPr>
            <a:r>
              <a:rPr sz="4350" b="1">
                <a:solidFill>
                  <a:srgbClr val="173C30"/>
                </a:solidFill>
                <a:latin typeface="DejaVu Sans"/>
                <a:ea typeface="DejaVu Sans"/>
                <a:cs typeface="DejaVu Sans"/>
              </a:rPr>
              <a:t>Pirmoji patirtis:</a:t>
            </a:r>
          </a:p>
          <a:p>
            <a:pPr>
              <a:defRPr sz="4350" b="1">
                <a:solidFill>
                  <a:srgbClr val="173C30"/>
                </a:solidFill>
                <a:latin typeface="DejaVu Sans"/>
                <a:ea typeface="DejaVu Sans"/>
                <a:cs typeface="DejaVu Sans"/>
              </a:defRPr>
            </a:pPr>
            <a:r>
              <a:rPr sz="4350" b="1">
                <a:solidFill>
                  <a:srgbClr val="173C30"/>
                </a:solidFill>
                <a:latin typeface="DejaVu Sans"/>
                <a:ea typeface="DejaVu Sans"/>
                <a:cs typeface="DejaVu Sans"/>
              </a:rPr>
              <a:t>ko tada dar nežinojome</a:t>
            </a:r>
          </a:p>
        </p:txBody>
      </p:sp>
    </p:spTree>
    <p:extLst>
      <p:ext uri="{BB962C8B-B14F-4D97-AF65-F5344CB8AC3E}">
        <p14:creationId xmlns:p14="http://schemas.microsoft.com/office/powerpoint/2010/main" val="2128127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55A26B-6AF6-4E33-AEA4-FE0E98063B25}"/>
              </a:ext>
            </a:extLst>
          </p:cNvPr>
          <p:cNvPicPr>
            <a:picLocks noChangeAspect="1"/>
          </p:cNvPicPr>
          <p:nvPr/>
        </p:nvPicPr>
        <p:blipFill>
          <a:blip r:embed="rId3"/>
          <a:stretch/>
        </p:blipFill>
        <p:spPr>
          <a:xfrm>
            <a:off x="762000" y="552450"/>
            <a:ext cx="2857499" cy="934826"/>
          </a:xfrm>
          <a:prstGeom prst="rect">
            <a:avLst/>
          </a:prstGeom>
        </p:spPr>
      </p:pic>
      <p:sp>
        <p:nvSpPr>
          <p:cNvPr id="2" name="definition-title">
            <a:extLst>
              <a:ext uri="{FF2B5EF4-FFF2-40B4-BE49-F238E27FC236}">
                <a16:creationId xmlns:a16="http://schemas.microsoft.com/office/drawing/2014/main" id="{FE3BA4F2-9965-48FD-8E52-CC852020265E}"/>
              </a:ext>
            </a:extLst>
          </p:cNvPr>
          <p:cNvSpPr>
            <a:spLocks noGrp="1"/>
          </p:cNvSpPr>
          <p:nvPr/>
        </p:nvSpPr>
        <p:spPr>
          <a:xfrm>
            <a:off x="762000" y="2333625"/>
            <a:ext cx="5524500" cy="1285875"/>
          </a:xfrm>
          <a:prstGeom prst="rect">
            <a:avLst/>
          </a:prstGeom>
          <a:noFill/>
          <a:ln w="0">
            <a:noFill/>
            <a:prstDash val="solid"/>
          </a:ln>
        </p:spPr>
        <p:txBody>
          <a:bodyPr lIns="0" tIns="0" rIns="0" bIns="0" anchor="t"/>
          <a:lstStyle>
            <a:defPPr>
              <a:defRPr sz="3675" b="1">
                <a:solidFill>
                  <a:srgbClr val="173C30"/>
                </a:solidFill>
                <a:latin typeface="DejaVu Sans"/>
                <a:ea typeface="DejaVu Sans"/>
                <a:cs typeface="DejaVu Sans"/>
              </a:defRPr>
            </a:defPPr>
          </a:lstStyle>
          <a:p>
            <a:pPr>
              <a:defRPr sz="3675" b="1">
                <a:solidFill>
                  <a:srgbClr val="173C30"/>
                </a:solidFill>
                <a:latin typeface="DejaVu Sans"/>
                <a:ea typeface="DejaVu Sans"/>
                <a:cs typeface="DejaVu Sans"/>
              </a:defRPr>
            </a:pPr>
            <a:r>
              <a:rPr sz="3675" b="1">
                <a:solidFill>
                  <a:srgbClr val="173C30"/>
                </a:solidFill>
                <a:latin typeface="DejaVu Sans"/>
                <a:ea typeface="DejaVu Sans"/>
                <a:cs typeface="DejaVu Sans"/>
              </a:rPr>
              <a:t>Kas yra šuo</a:t>
            </a:r>
          </a:p>
          <a:p>
            <a:pPr>
              <a:defRPr sz="3675" b="1">
                <a:solidFill>
                  <a:srgbClr val="173C30"/>
                </a:solidFill>
                <a:latin typeface="DejaVu Sans"/>
                <a:ea typeface="DejaVu Sans"/>
                <a:cs typeface="DejaVu Sans"/>
              </a:defRPr>
            </a:pPr>
            <a:r>
              <a:rPr sz="3675" b="1">
                <a:solidFill>
                  <a:srgbClr val="173C30"/>
                </a:solidFill>
                <a:latin typeface="DejaVu Sans"/>
                <a:ea typeface="DejaVu Sans"/>
                <a:cs typeface="DejaVu Sans"/>
              </a:rPr>
              <a:t>asistentas?</a:t>
            </a:r>
          </a:p>
        </p:txBody>
      </p:sp>
      <p:sp>
        <p:nvSpPr>
          <p:cNvPr id="3" name="definition">
            <a:extLst>
              <a:ext uri="{FF2B5EF4-FFF2-40B4-BE49-F238E27FC236}">
                <a16:creationId xmlns:a16="http://schemas.microsoft.com/office/drawing/2014/main" id="{57E049FD-8B50-4B2F-AF00-762509310301}"/>
              </a:ext>
            </a:extLst>
          </p:cNvPr>
          <p:cNvSpPr>
            <a:spLocks noGrp="1"/>
          </p:cNvSpPr>
          <p:nvPr/>
        </p:nvSpPr>
        <p:spPr>
          <a:xfrm>
            <a:off x="762000" y="3905250"/>
            <a:ext cx="5334000" cy="1381125"/>
          </a:xfrm>
          <a:prstGeom prst="rect">
            <a:avLst/>
          </a:prstGeom>
          <a:noFill/>
          <a:ln w="0">
            <a:noFill/>
            <a:prstDash val="solid"/>
          </a:ln>
        </p:spPr>
        <p:txBody>
          <a:bodyPr lIns="0" tIns="0" rIns="0" bIns="0" anchor="t"/>
          <a:lstStyle>
            <a:defPPr>
              <a:defRPr sz="2100" b="0">
                <a:solidFill>
                  <a:srgbClr val="173C30"/>
                </a:solidFill>
                <a:latin typeface="DejaVu Sans"/>
                <a:ea typeface="DejaVu Sans"/>
                <a:cs typeface="DejaVu Sans"/>
              </a:defRPr>
            </a:defPPr>
          </a:lstStyle>
          <a:p>
            <a:pPr>
              <a:defRPr sz="2100" b="0">
                <a:solidFill>
                  <a:srgbClr val="173C30"/>
                </a:solidFill>
                <a:latin typeface="DejaVu Sans"/>
                <a:ea typeface="DejaVu Sans"/>
                <a:cs typeface="DejaVu Sans"/>
              </a:defRPr>
            </a:pPr>
            <a:r>
              <a:rPr sz="2100" b="0">
                <a:solidFill>
                  <a:srgbClr val="173C30"/>
                </a:solidFill>
                <a:latin typeface="DejaVu Sans"/>
                <a:ea typeface="DejaVu Sans"/>
                <a:cs typeface="DejaVu Sans"/>
              </a:rPr>
              <a:t>Specialiai išmokytas šuo, atliekantis užduotis, kurios padeda žmogui su negalia kasdieniame gyvenime.</a:t>
            </a:r>
          </a:p>
        </p:txBody>
      </p:sp>
      <p:sp>
        <p:nvSpPr>
          <p:cNvPr id="4" name="vest-translation">
            <a:extLst>
              <a:ext uri="{FF2B5EF4-FFF2-40B4-BE49-F238E27FC236}">
                <a16:creationId xmlns:a16="http://schemas.microsoft.com/office/drawing/2014/main" id="{6519DE34-3AE9-4AC1-A8B8-B60CA61BE74E}"/>
              </a:ext>
            </a:extLst>
          </p:cNvPr>
          <p:cNvSpPr>
            <a:spLocks noGrp="1"/>
          </p:cNvSpPr>
          <p:nvPr/>
        </p:nvSpPr>
        <p:spPr>
          <a:xfrm>
            <a:off x="762000" y="5448300"/>
            <a:ext cx="5715000" cy="1000125"/>
          </a:xfrm>
          <a:prstGeom prst="rect">
            <a:avLst/>
          </a:prstGeom>
          <a:noFill/>
          <a:ln w="0">
            <a:noFill/>
            <a:prstDash val="solid"/>
          </a:ln>
        </p:spPr>
        <p:txBody>
          <a:bodyPr lIns="0" tIns="0" rIns="0" bIns="0" anchor="t"/>
          <a:lstStyle>
            <a:defPPr>
              <a:defRPr sz="1575" b="0">
                <a:solidFill>
                  <a:srgbClr val="173C30"/>
                </a:solidFill>
                <a:latin typeface="DejaVu Sans"/>
                <a:ea typeface="DejaVu Sans"/>
                <a:cs typeface="DejaVu Sans"/>
              </a:defRPr>
            </a:defPPr>
          </a:lstStyle>
          <a:p>
            <a:pPr>
              <a:defRPr sz="1575" b="0">
                <a:solidFill>
                  <a:srgbClr val="173C30"/>
                </a:solidFill>
                <a:latin typeface="DejaVu Sans"/>
                <a:ea typeface="DejaVu Sans"/>
                <a:cs typeface="DejaVu Sans"/>
              </a:defRPr>
            </a:pPr>
            <a:r>
              <a:rPr sz="1575" b="0">
                <a:solidFill>
                  <a:srgbClr val="173C30"/>
                </a:solidFill>
                <a:latin typeface="DejaVu Sans"/>
                <a:ea typeface="DejaVu Sans"/>
                <a:cs typeface="DejaVu Sans"/>
              </a:rPr>
              <a:t>SERVICE DOG / DO NOT PET</a:t>
            </a:r>
          </a:p>
          <a:p>
            <a:pPr>
              <a:defRPr sz="1575" b="0">
                <a:solidFill>
                  <a:srgbClr val="173C30"/>
                </a:solidFill>
                <a:latin typeface="DejaVu Sans"/>
                <a:ea typeface="DejaVu Sans"/>
                <a:cs typeface="DejaVu Sans"/>
              </a:defRPr>
            </a:pPr>
            <a:r>
              <a:rPr sz="1575" b="0">
                <a:solidFill>
                  <a:srgbClr val="173C30"/>
                </a:solidFill>
                <a:latin typeface="DejaVu Sans"/>
                <a:ea typeface="DejaVu Sans"/>
                <a:cs typeface="DejaVu Sans"/>
              </a:rPr>
              <a:t>Šuo asistentas / Neglostykite</a:t>
            </a:r>
          </a:p>
        </p:txBody>
      </p:sp>
      <p:pic>
        <p:nvPicPr>
          <p:cNvPr id="5" name="Picture 4">
            <a:extLst>
              <a:ext uri="{FF2B5EF4-FFF2-40B4-BE49-F238E27FC236}">
                <a16:creationId xmlns:a16="http://schemas.microsoft.com/office/drawing/2014/main" id="{C28F6D0E-2FA4-434E-8E16-6BF86017061F}"/>
              </a:ext>
            </a:extLst>
          </p:cNvPr>
          <p:cNvPicPr>
            <a:picLocks noChangeAspect="1"/>
          </p:cNvPicPr>
          <p:nvPr/>
        </p:nvPicPr>
        <p:blipFill>
          <a:blip r:embed="rId4"/>
          <a:stretch/>
        </p:blipFill>
        <p:spPr>
          <a:xfrm>
            <a:off x="6858000" y="2351484"/>
            <a:ext cx="4572000" cy="3393281"/>
          </a:xfrm>
          <a:prstGeom prst="rect">
            <a:avLst/>
          </a:prstGeom>
        </p:spPr>
      </p:pic>
    </p:spTree>
    <p:extLst>
      <p:ext uri="{BB962C8B-B14F-4D97-AF65-F5344CB8AC3E}">
        <p14:creationId xmlns:p14="http://schemas.microsoft.com/office/powerpoint/2010/main" val="511780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0B8C7B-FBAB-4589-9874-3B19CF432D27}"/>
              </a:ext>
            </a:extLst>
          </p:cNvPr>
          <p:cNvPicPr>
            <a:picLocks noChangeAspect="1"/>
          </p:cNvPicPr>
          <p:nvPr/>
        </p:nvPicPr>
        <p:blipFill>
          <a:blip r:embed="rId3"/>
          <a:stretch/>
        </p:blipFill>
        <p:spPr>
          <a:xfrm>
            <a:off x="762000" y="552450"/>
            <a:ext cx="2857499" cy="934826"/>
          </a:xfrm>
          <a:prstGeom prst="rect">
            <a:avLst/>
          </a:prstGeom>
        </p:spPr>
      </p:pic>
      <p:sp>
        <p:nvSpPr>
          <p:cNvPr id="2" name="functions-title">
            <a:extLst>
              <a:ext uri="{FF2B5EF4-FFF2-40B4-BE49-F238E27FC236}">
                <a16:creationId xmlns:a16="http://schemas.microsoft.com/office/drawing/2014/main" id="{306F9068-6CDA-4C45-ADE1-29D1E0131848}"/>
              </a:ext>
            </a:extLst>
          </p:cNvPr>
          <p:cNvSpPr>
            <a:spLocks noGrp="1"/>
          </p:cNvSpPr>
          <p:nvPr/>
        </p:nvSpPr>
        <p:spPr>
          <a:xfrm>
            <a:off x="762000" y="1685925"/>
            <a:ext cx="10668000" cy="952500"/>
          </a:xfrm>
          <a:prstGeom prst="rect">
            <a:avLst/>
          </a:prstGeom>
          <a:noFill/>
          <a:ln w="0">
            <a:noFill/>
            <a:prstDash val="solid"/>
          </a:ln>
        </p:spPr>
        <p:txBody>
          <a:bodyPr lIns="0" tIns="0" rIns="0" bIns="0"/>
          <a:lstStyle>
            <a:defPPr>
              <a:defRPr sz="3225" b="1">
                <a:solidFill>
                  <a:srgbClr val="173C30"/>
                </a:solidFill>
                <a:latin typeface="DejaVu Sans"/>
                <a:ea typeface="DejaVu Sans"/>
                <a:cs typeface="DejaVu Sans"/>
              </a:defRPr>
            </a:defPPr>
          </a:lstStyle>
          <a:p>
            <a:pPr>
              <a:defRPr sz="3225" b="1">
                <a:solidFill>
                  <a:srgbClr val="173C30"/>
                </a:solidFill>
                <a:latin typeface="DejaVu Sans"/>
                <a:ea typeface="DejaVu Sans"/>
                <a:cs typeface="DejaVu Sans"/>
              </a:defRPr>
            </a:pPr>
            <a:r>
              <a:rPr sz="3225" b="1">
                <a:solidFill>
                  <a:srgbClr val="173C30"/>
                </a:solidFill>
                <a:latin typeface="DejaVu Sans"/>
                <a:ea typeface="DejaVu Sans"/>
                <a:cs typeface="DejaVu Sans"/>
              </a:rPr>
              <a:t>Kaip šuo asistentas gali padėti</a:t>
            </a:r>
          </a:p>
          <a:p>
            <a:pPr>
              <a:defRPr sz="3225" b="1">
                <a:solidFill>
                  <a:srgbClr val="173C30"/>
                </a:solidFill>
                <a:latin typeface="DejaVu Sans"/>
                <a:ea typeface="DejaVu Sans"/>
                <a:cs typeface="DejaVu Sans"/>
              </a:defRPr>
            </a:pPr>
            <a:r>
              <a:rPr sz="3225" b="1">
                <a:solidFill>
                  <a:srgbClr val="173C30"/>
                </a:solidFill>
                <a:latin typeface="DejaVu Sans"/>
                <a:ea typeface="DejaVu Sans"/>
                <a:cs typeface="DejaVu Sans"/>
              </a:rPr>
              <a:t>savo šeimininkui?</a:t>
            </a:r>
          </a:p>
        </p:txBody>
      </p:sp>
      <p:graphicFrame>
        <p:nvGraphicFramePr>
          <p:cNvPr id="3" name="Table 2">
            <a:extLst>
              <a:ext uri="{FF2B5EF4-FFF2-40B4-BE49-F238E27FC236}">
                <a16:creationId xmlns:a16="http://schemas.microsoft.com/office/drawing/2014/main" id="{9626A95F-F8B4-4013-BCCB-0E383B304C28}"/>
              </a:ext>
            </a:extLst>
          </p:cNvPr>
          <p:cNvGraphicFramePr/>
          <p:nvPr/>
        </p:nvGraphicFramePr>
        <p:xfrm>
          <a:off x="762000" y="2686050"/>
          <a:ext cx="10668000" cy="3352800"/>
        </p:xfrm>
        <a:graphic>
          <a:graphicData uri="http://schemas.openxmlformats.org/drawingml/2006/table">
            <a:tbl>
              <a:tblPr/>
              <a:tblGrid>
                <a:gridCol w="3048000">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tblGrid>
              <a:tr h="419100">
                <a:tc>
                  <a:txBody>
                    <a:bodyPr/>
                    <a:lstStyle/>
                    <a:p>
                      <a:r>
                        <a:rPr sz="1650" b="1">
                          <a:solidFill>
                            <a:srgbClr val="FFFFFF"/>
                          </a:solidFill>
                          <a:latin typeface="DejaVu Sans"/>
                          <a:ea typeface="DejaVu Sans"/>
                          <a:cs typeface="DejaVu Sans"/>
                        </a:rPr>
                        <a:t>Negalia ar būklė</a:t>
                      </a:r>
                    </a:p>
                  </a:txBody>
                  <a:tcPr marL="95250" marR="95250" marT="76200" marB="76200" anchor="ctr">
                    <a:lnL w="0">
                      <a:noFill/>
                      <a:prstDash val="solid"/>
                    </a:lnL>
                    <a:lnR w="0">
                      <a:noFill/>
                      <a:prstDash val="solid"/>
                    </a:lnR>
                    <a:lnT w="0">
                      <a:noFill/>
                      <a:prstDash val="solid"/>
                    </a:lnT>
                    <a:lnB w="0">
                      <a:noFill/>
                      <a:prstDash val="solid"/>
                    </a:lnB>
                    <a:solidFill>
                      <a:srgbClr val="173C30"/>
                    </a:solidFill>
                  </a:tcPr>
                </a:tc>
                <a:tc>
                  <a:txBody>
                    <a:bodyPr/>
                    <a:lstStyle/>
                    <a:p>
                      <a:r>
                        <a:rPr sz="1650" b="1">
                          <a:solidFill>
                            <a:srgbClr val="FFFFFF"/>
                          </a:solidFill>
                          <a:latin typeface="DejaVu Sans"/>
                          <a:ea typeface="DejaVu Sans"/>
                          <a:cs typeface="DejaVu Sans"/>
                        </a:rPr>
                        <a:t>Konkrečios pagalbos pavyzdžiai</a:t>
                      </a:r>
                    </a:p>
                  </a:txBody>
                  <a:tcPr marL="95250" marR="95250" marT="76200" marB="76200" anchor="ctr">
                    <a:lnL>
                      <a:noFill/>
                    </a:lnL>
                    <a:lnR w="0">
                      <a:noFill/>
                      <a:prstDash val="solid"/>
                    </a:lnR>
                    <a:lnT w="0">
                      <a:noFill/>
                      <a:prstDash val="solid"/>
                    </a:lnT>
                    <a:lnB w="0">
                      <a:noFill/>
                      <a:prstDash val="solid"/>
                    </a:lnB>
                    <a:solidFill>
                      <a:srgbClr val="173C30"/>
                    </a:solidFill>
                  </a:tcPr>
                </a:tc>
                <a:extLst>
                  <a:ext uri="{0D108BD9-81ED-4DB2-BD59-A6C34878D82A}">
                    <a16:rowId xmlns:a16="http://schemas.microsoft.com/office/drawing/2014/main" val="10000"/>
                  </a:ext>
                </a:extLst>
              </a:tr>
              <a:tr h="419100">
                <a:tc>
                  <a:txBody>
                    <a:bodyPr/>
                    <a:lstStyle/>
                    <a:p>
                      <a:r>
                        <a:rPr sz="1650" b="1">
                          <a:solidFill>
                            <a:srgbClr val="173C30"/>
                          </a:solidFill>
                          <a:latin typeface="DejaVu Sans"/>
                          <a:ea typeface="DejaVu Sans"/>
                          <a:cs typeface="DejaVu Sans"/>
                        </a:rPr>
                        <a:t>Regos negalia</a:t>
                      </a:r>
                    </a:p>
                  </a:txBody>
                  <a:tcPr marL="95250" marR="95250" marT="76200" marB="76200" anchor="ctr">
                    <a:lnL w="0">
                      <a:noFill/>
                      <a:prstDash val="solid"/>
                    </a:lnL>
                    <a:lnR w="0">
                      <a:noFill/>
                      <a:prstDash val="solid"/>
                    </a:lnR>
                    <a:lnT>
                      <a:noFill/>
                    </a:lnT>
                    <a:lnB w="0">
                      <a:noFill/>
                      <a:prstDash val="solid"/>
                    </a:lnB>
                    <a:solidFill>
                      <a:srgbClr val="E5EBD9"/>
                    </a:solidFill>
                  </a:tcPr>
                </a:tc>
                <a:tc>
                  <a:txBody>
                    <a:bodyPr/>
                    <a:lstStyle/>
                    <a:p>
                      <a:r>
                        <a:rPr sz="1650" b="0">
                          <a:solidFill>
                            <a:srgbClr val="173C30"/>
                          </a:solidFill>
                          <a:latin typeface="DejaVu Sans"/>
                          <a:ea typeface="DejaVu Sans"/>
                          <a:cs typeface="DejaVu Sans"/>
                        </a:rPr>
                        <a:t>Veda aplenkiant kliūtis, padeda rasti duris ir perėjas.</a:t>
                      </a:r>
                    </a:p>
                  </a:txBody>
                  <a:tcPr marL="95250" marR="95250" marT="76200" marB="76200" anchor="ctr">
                    <a:lnL>
                      <a:noFill/>
                    </a:lnL>
                    <a:lnR w="0">
                      <a:noFill/>
                      <a:prstDash val="solid"/>
                    </a:lnR>
                    <a:lnT>
                      <a:noFill/>
                    </a:lnT>
                    <a:lnB w="0">
                      <a:noFill/>
                      <a:prstDash val="solid"/>
                    </a:lnB>
                    <a:solidFill>
                      <a:srgbClr val="E5EBD9"/>
                    </a:solidFill>
                  </a:tcPr>
                </a:tc>
                <a:extLst>
                  <a:ext uri="{0D108BD9-81ED-4DB2-BD59-A6C34878D82A}">
                    <a16:rowId xmlns:a16="http://schemas.microsoft.com/office/drawing/2014/main" val="10001"/>
                  </a:ext>
                </a:extLst>
              </a:tr>
              <a:tr h="419100">
                <a:tc>
                  <a:txBody>
                    <a:bodyPr/>
                    <a:lstStyle/>
                    <a:p>
                      <a:r>
                        <a:rPr sz="1650" b="1">
                          <a:solidFill>
                            <a:srgbClr val="173C30"/>
                          </a:solidFill>
                          <a:latin typeface="DejaVu Sans"/>
                          <a:ea typeface="DejaVu Sans"/>
                          <a:cs typeface="DejaVu Sans"/>
                        </a:rPr>
                        <a:t>Klausos negalia</a:t>
                      </a:r>
                    </a:p>
                  </a:txBody>
                  <a:tcPr marL="95250" marR="95250" marT="76200" marB="76200" anchor="ctr">
                    <a:lnL w="0">
                      <a:noFill/>
                      <a:prstDash val="solid"/>
                    </a:lnL>
                    <a:lnR w="0">
                      <a:noFill/>
                      <a:prstDash val="solid"/>
                    </a:lnR>
                    <a:lnT>
                      <a:noFill/>
                    </a:lnT>
                    <a:lnB w="0">
                      <a:noFill/>
                      <a:prstDash val="solid"/>
                    </a:lnB>
                    <a:solidFill>
                      <a:srgbClr val="E5EBD9"/>
                    </a:solidFill>
                  </a:tcPr>
                </a:tc>
                <a:tc>
                  <a:txBody>
                    <a:bodyPr/>
                    <a:lstStyle/>
                    <a:p>
                      <a:r>
                        <a:rPr sz="1650" b="0">
                          <a:solidFill>
                            <a:srgbClr val="173C30"/>
                          </a:solidFill>
                          <a:latin typeface="DejaVu Sans"/>
                          <a:ea typeface="DejaVu Sans"/>
                          <a:cs typeface="DejaVu Sans"/>
                        </a:rPr>
                        <a:t>Praneša apie durų skambutį ar dūmų signalizaciją.</a:t>
                      </a:r>
                    </a:p>
                  </a:txBody>
                  <a:tcPr marL="95250" marR="95250" marT="76200" marB="76200" anchor="ctr">
                    <a:lnL>
                      <a:noFill/>
                    </a:lnL>
                    <a:lnR w="0">
                      <a:noFill/>
                      <a:prstDash val="solid"/>
                    </a:lnR>
                    <a:lnT>
                      <a:noFill/>
                    </a:lnT>
                    <a:lnB w="0">
                      <a:noFill/>
                      <a:prstDash val="solid"/>
                    </a:lnB>
                    <a:solidFill>
                      <a:srgbClr val="E5EBD9"/>
                    </a:solidFill>
                  </a:tcPr>
                </a:tc>
                <a:extLst>
                  <a:ext uri="{0D108BD9-81ED-4DB2-BD59-A6C34878D82A}">
                    <a16:rowId xmlns:a16="http://schemas.microsoft.com/office/drawing/2014/main" val="10002"/>
                  </a:ext>
                </a:extLst>
              </a:tr>
              <a:tr h="419100">
                <a:tc>
                  <a:txBody>
                    <a:bodyPr/>
                    <a:lstStyle/>
                    <a:p>
                      <a:r>
                        <a:rPr sz="1650" b="1">
                          <a:solidFill>
                            <a:srgbClr val="173C30"/>
                          </a:solidFill>
                          <a:latin typeface="DejaVu Sans"/>
                          <a:ea typeface="DejaVu Sans"/>
                          <a:cs typeface="DejaVu Sans"/>
                        </a:rPr>
                        <a:t>Judėjimo negalia</a:t>
                      </a:r>
                    </a:p>
                  </a:txBody>
                  <a:tcPr marL="95250" marR="95250" marT="76200" marB="76200" anchor="ctr">
                    <a:lnL w="0">
                      <a:noFill/>
                      <a:prstDash val="solid"/>
                    </a:lnL>
                    <a:lnR w="0">
                      <a:noFill/>
                      <a:prstDash val="solid"/>
                    </a:lnR>
                    <a:lnT>
                      <a:noFill/>
                    </a:lnT>
                    <a:lnB w="0">
                      <a:noFill/>
                      <a:prstDash val="solid"/>
                    </a:lnB>
                    <a:solidFill>
                      <a:srgbClr val="E5EBD9"/>
                    </a:solidFill>
                  </a:tcPr>
                </a:tc>
                <a:tc>
                  <a:txBody>
                    <a:bodyPr/>
                    <a:lstStyle/>
                    <a:p>
                      <a:r>
                        <a:rPr sz="1650" b="0">
                          <a:solidFill>
                            <a:srgbClr val="173C30"/>
                          </a:solidFill>
                          <a:latin typeface="DejaVu Sans"/>
                          <a:ea typeface="DejaVu Sans"/>
                          <a:cs typeface="DejaVu Sans"/>
                        </a:rPr>
                        <a:t>Pakelia daiktus, atidaro duris, paspaudžia lifto mygtuką.</a:t>
                      </a:r>
                    </a:p>
                  </a:txBody>
                  <a:tcPr marL="95250" marR="95250" marT="76200" marB="76200" anchor="ctr">
                    <a:lnL>
                      <a:noFill/>
                    </a:lnL>
                    <a:lnR w="0">
                      <a:noFill/>
                      <a:prstDash val="solid"/>
                    </a:lnR>
                    <a:lnT>
                      <a:noFill/>
                    </a:lnT>
                    <a:lnB w="0">
                      <a:noFill/>
                      <a:prstDash val="solid"/>
                    </a:lnB>
                    <a:solidFill>
                      <a:srgbClr val="E5EBD9"/>
                    </a:solidFill>
                  </a:tcPr>
                </a:tc>
                <a:extLst>
                  <a:ext uri="{0D108BD9-81ED-4DB2-BD59-A6C34878D82A}">
                    <a16:rowId xmlns:a16="http://schemas.microsoft.com/office/drawing/2014/main" val="10003"/>
                  </a:ext>
                </a:extLst>
              </a:tr>
              <a:tr h="419100">
                <a:tc>
                  <a:txBody>
                    <a:bodyPr/>
                    <a:lstStyle/>
                    <a:p>
                      <a:r>
                        <a:rPr sz="1650" b="1">
                          <a:solidFill>
                            <a:srgbClr val="173C30"/>
                          </a:solidFill>
                          <a:latin typeface="DejaVu Sans"/>
                          <a:ea typeface="DejaVu Sans"/>
                          <a:cs typeface="DejaVu Sans"/>
                        </a:rPr>
                        <a:t>Diabetas</a:t>
                      </a:r>
                    </a:p>
                  </a:txBody>
                  <a:tcPr marL="95250" marR="95250" marT="76200" marB="76200" anchor="ctr">
                    <a:lnL w="0">
                      <a:noFill/>
                      <a:prstDash val="solid"/>
                    </a:lnL>
                    <a:lnR w="0">
                      <a:noFill/>
                      <a:prstDash val="solid"/>
                    </a:lnR>
                    <a:lnT>
                      <a:noFill/>
                    </a:lnT>
                    <a:lnB w="0">
                      <a:noFill/>
                      <a:prstDash val="solid"/>
                    </a:lnB>
                    <a:solidFill>
                      <a:srgbClr val="E5EBD9"/>
                    </a:solidFill>
                  </a:tcPr>
                </a:tc>
                <a:tc>
                  <a:txBody>
                    <a:bodyPr/>
                    <a:lstStyle/>
                    <a:p>
                      <a:r>
                        <a:rPr sz="1650" b="0">
                          <a:solidFill>
                            <a:srgbClr val="173C30"/>
                          </a:solidFill>
                          <a:latin typeface="DejaVu Sans"/>
                          <a:ea typeface="DejaVu Sans"/>
                          <a:cs typeface="DejaVu Sans"/>
                        </a:rPr>
                        <a:t>Perspėja apie pavojingai mažėjantį gliukozės kiekį.</a:t>
                      </a:r>
                    </a:p>
                  </a:txBody>
                  <a:tcPr marL="95250" marR="95250" marT="76200" marB="76200" anchor="ctr">
                    <a:lnL>
                      <a:noFill/>
                    </a:lnL>
                    <a:lnR w="0">
                      <a:noFill/>
                      <a:prstDash val="solid"/>
                    </a:lnR>
                    <a:lnT>
                      <a:noFill/>
                    </a:lnT>
                    <a:lnB w="0">
                      <a:noFill/>
                      <a:prstDash val="solid"/>
                    </a:lnB>
                    <a:solidFill>
                      <a:srgbClr val="E5EBD9"/>
                    </a:solidFill>
                  </a:tcPr>
                </a:tc>
                <a:extLst>
                  <a:ext uri="{0D108BD9-81ED-4DB2-BD59-A6C34878D82A}">
                    <a16:rowId xmlns:a16="http://schemas.microsoft.com/office/drawing/2014/main" val="10004"/>
                  </a:ext>
                </a:extLst>
              </a:tr>
              <a:tr h="419100">
                <a:tc>
                  <a:txBody>
                    <a:bodyPr/>
                    <a:lstStyle/>
                    <a:p>
                      <a:r>
                        <a:rPr sz="1650" b="1">
                          <a:solidFill>
                            <a:srgbClr val="173C30"/>
                          </a:solidFill>
                          <a:latin typeface="DejaVu Sans"/>
                          <a:ea typeface="DejaVu Sans"/>
                          <a:cs typeface="DejaVu Sans"/>
                        </a:rPr>
                        <a:t>Epilepsija</a:t>
                      </a:r>
                    </a:p>
                  </a:txBody>
                  <a:tcPr marL="95250" marR="95250" marT="76200" marB="76200" anchor="ctr">
                    <a:lnL w="0">
                      <a:noFill/>
                      <a:prstDash val="solid"/>
                    </a:lnL>
                    <a:lnR w="0">
                      <a:noFill/>
                      <a:prstDash val="solid"/>
                    </a:lnR>
                    <a:lnT>
                      <a:noFill/>
                    </a:lnT>
                    <a:lnB w="0">
                      <a:noFill/>
                      <a:prstDash val="solid"/>
                    </a:lnB>
                    <a:solidFill>
                      <a:srgbClr val="E5EBD9"/>
                    </a:solidFill>
                  </a:tcPr>
                </a:tc>
                <a:tc>
                  <a:txBody>
                    <a:bodyPr/>
                    <a:lstStyle/>
                    <a:p>
                      <a:r>
                        <a:rPr sz="1650" b="0">
                          <a:solidFill>
                            <a:srgbClr val="173C30"/>
                          </a:solidFill>
                          <a:latin typeface="DejaVu Sans"/>
                          <a:ea typeface="DejaVu Sans"/>
                          <a:cs typeface="DejaVu Sans"/>
                        </a:rPr>
                        <a:t>Priepuolio metu įspėja aplinkinius ar įjungia pagalbos signalą.</a:t>
                      </a:r>
                    </a:p>
                  </a:txBody>
                  <a:tcPr marL="95250" marR="95250" marT="76200" marB="76200" anchor="ctr">
                    <a:lnL>
                      <a:noFill/>
                    </a:lnL>
                    <a:lnR w="0">
                      <a:noFill/>
                      <a:prstDash val="solid"/>
                    </a:lnR>
                    <a:lnT>
                      <a:noFill/>
                    </a:lnT>
                    <a:lnB w="0">
                      <a:noFill/>
                      <a:prstDash val="solid"/>
                    </a:lnB>
                    <a:solidFill>
                      <a:srgbClr val="E5EBD9"/>
                    </a:solidFill>
                  </a:tcPr>
                </a:tc>
                <a:extLst>
                  <a:ext uri="{0D108BD9-81ED-4DB2-BD59-A6C34878D82A}">
                    <a16:rowId xmlns:a16="http://schemas.microsoft.com/office/drawing/2014/main" val="10005"/>
                  </a:ext>
                </a:extLst>
              </a:tr>
              <a:tr h="419100">
                <a:tc>
                  <a:txBody>
                    <a:bodyPr/>
                    <a:lstStyle/>
                    <a:p>
                      <a:r>
                        <a:rPr sz="1650" b="1">
                          <a:solidFill>
                            <a:srgbClr val="173C30"/>
                          </a:solidFill>
                          <a:latin typeface="DejaVu Sans"/>
                          <a:ea typeface="DejaVu Sans"/>
                          <a:cs typeface="DejaVu Sans"/>
                        </a:rPr>
                        <a:t>Autizmas</a:t>
                      </a:r>
                    </a:p>
                  </a:txBody>
                  <a:tcPr marL="95250" marR="95250" marT="76200" marB="76200" anchor="ctr">
                    <a:lnL w="0">
                      <a:noFill/>
                      <a:prstDash val="solid"/>
                    </a:lnL>
                    <a:lnR w="0">
                      <a:noFill/>
                      <a:prstDash val="solid"/>
                    </a:lnR>
                    <a:lnT>
                      <a:noFill/>
                    </a:lnT>
                    <a:lnB w="0">
                      <a:noFill/>
                      <a:prstDash val="solid"/>
                    </a:lnB>
                    <a:solidFill>
                      <a:srgbClr val="E5EBD9"/>
                    </a:solidFill>
                  </a:tcPr>
                </a:tc>
                <a:tc>
                  <a:txBody>
                    <a:bodyPr/>
                    <a:lstStyle/>
                    <a:p>
                      <a:r>
                        <a:rPr sz="1650" b="0">
                          <a:solidFill>
                            <a:srgbClr val="173C30"/>
                          </a:solidFill>
                          <a:latin typeface="DejaVu Sans"/>
                          <a:ea typeface="DejaVu Sans"/>
                          <a:cs typeface="DejaVu Sans"/>
                        </a:rPr>
                        <a:t>Padeda nusiraminti, nukreipia dėmesį sensorinės perkrovos metu.</a:t>
                      </a:r>
                    </a:p>
                  </a:txBody>
                  <a:tcPr marL="95250" marR="95250" marT="76200" marB="76200" anchor="ctr">
                    <a:lnL>
                      <a:noFill/>
                    </a:lnL>
                    <a:lnR w="0">
                      <a:noFill/>
                      <a:prstDash val="solid"/>
                    </a:lnR>
                    <a:lnT>
                      <a:noFill/>
                    </a:lnT>
                    <a:lnB w="0">
                      <a:noFill/>
                      <a:prstDash val="solid"/>
                    </a:lnB>
                    <a:solidFill>
                      <a:srgbClr val="E5EBD9"/>
                    </a:solidFill>
                  </a:tcPr>
                </a:tc>
                <a:extLst>
                  <a:ext uri="{0D108BD9-81ED-4DB2-BD59-A6C34878D82A}">
                    <a16:rowId xmlns:a16="http://schemas.microsoft.com/office/drawing/2014/main" val="10006"/>
                  </a:ext>
                </a:extLst>
              </a:tr>
              <a:tr h="419100">
                <a:tc>
                  <a:txBody>
                    <a:bodyPr/>
                    <a:lstStyle/>
                    <a:p>
                      <a:r>
                        <a:rPr sz="1650" b="1">
                          <a:solidFill>
                            <a:srgbClr val="173C30"/>
                          </a:solidFill>
                          <a:latin typeface="DejaVu Sans"/>
                          <a:ea typeface="DejaVu Sans"/>
                          <a:cs typeface="DejaVu Sans"/>
                        </a:rPr>
                        <a:t>Potrauminio streso sutrikimas</a:t>
                      </a:r>
                    </a:p>
                  </a:txBody>
                  <a:tcPr marL="95250" marR="95250" marT="76200" marB="76200" anchor="ctr">
                    <a:lnL w="0">
                      <a:noFill/>
                      <a:prstDash val="solid"/>
                    </a:lnL>
                    <a:lnR w="0">
                      <a:noFill/>
                      <a:prstDash val="solid"/>
                    </a:lnR>
                    <a:lnT>
                      <a:noFill/>
                    </a:lnT>
                    <a:lnB w="0">
                      <a:noFill/>
                      <a:prstDash val="solid"/>
                    </a:lnB>
                    <a:solidFill>
                      <a:srgbClr val="E5EBD9"/>
                    </a:solidFill>
                  </a:tcPr>
                </a:tc>
                <a:tc>
                  <a:txBody>
                    <a:bodyPr/>
                    <a:lstStyle/>
                    <a:p>
                      <a:r>
                        <a:rPr sz="1650" b="0">
                          <a:solidFill>
                            <a:srgbClr val="173C30"/>
                          </a:solidFill>
                          <a:latin typeface="DejaVu Sans"/>
                          <a:ea typeface="DejaVu Sans"/>
                          <a:cs typeface="DejaVu Sans"/>
                        </a:rPr>
                        <a:t>Pažadina iš košmaro.</a:t>
                      </a:r>
                    </a:p>
                  </a:txBody>
                  <a:tcPr marL="95250" marR="95250" marT="76200" marB="76200" anchor="ctr">
                    <a:lnL>
                      <a:noFill/>
                    </a:lnL>
                    <a:lnR w="0">
                      <a:noFill/>
                      <a:prstDash val="solid"/>
                    </a:lnR>
                    <a:lnT>
                      <a:noFill/>
                    </a:lnT>
                    <a:lnB w="0">
                      <a:noFill/>
                      <a:prstDash val="solid"/>
                    </a:lnB>
                    <a:solidFill>
                      <a:srgbClr val="E5EBD9"/>
                    </a:solidFill>
                  </a:tcPr>
                </a:tc>
                <a:extLst>
                  <a:ext uri="{0D108BD9-81ED-4DB2-BD59-A6C34878D82A}">
                    <a16:rowId xmlns:a16="http://schemas.microsoft.com/office/drawing/2014/main" val="10007"/>
                  </a:ext>
                </a:extLst>
              </a:tr>
            </a:tbl>
          </a:graphicData>
        </a:graphic>
      </p:graphicFrame>
      <p:sp>
        <p:nvSpPr>
          <p:cNvPr id="4" name="individual-training">
            <a:extLst>
              <a:ext uri="{FF2B5EF4-FFF2-40B4-BE49-F238E27FC236}">
                <a16:creationId xmlns:a16="http://schemas.microsoft.com/office/drawing/2014/main" id="{D84F9527-2792-4BB6-8BEF-16870778B111}"/>
              </a:ext>
            </a:extLst>
          </p:cNvPr>
          <p:cNvSpPr>
            <a:spLocks noGrp="1"/>
          </p:cNvSpPr>
          <p:nvPr/>
        </p:nvSpPr>
        <p:spPr>
          <a:xfrm>
            <a:off x="762000" y="6276975"/>
            <a:ext cx="10668000" cy="333375"/>
          </a:xfrm>
          <a:prstGeom prst="rect">
            <a:avLst/>
          </a:prstGeom>
          <a:noFill/>
          <a:ln w="0">
            <a:noFill/>
            <a:prstDash val="solid"/>
          </a:ln>
        </p:spPr>
        <p:txBody>
          <a:bodyPr lIns="0" tIns="0" rIns="0" bIns="0"/>
          <a:lstStyle>
            <a:defPPr>
              <a:defRPr sz="1575">
                <a:solidFill>
                  <a:srgbClr val="173C30"/>
                </a:solidFill>
                <a:latin typeface="DejaVu Sans"/>
                <a:ea typeface="DejaVu Sans"/>
                <a:cs typeface="DejaVu Sans"/>
              </a:defRPr>
            </a:defPPr>
          </a:lstStyle>
          <a:p>
            <a:pPr>
              <a:defRPr sz="1575">
                <a:solidFill>
                  <a:srgbClr val="173C30"/>
                </a:solidFill>
                <a:latin typeface="DejaVu Sans"/>
                <a:ea typeface="DejaVu Sans"/>
                <a:cs typeface="DejaVu Sans"/>
              </a:defRPr>
            </a:pPr>
            <a:r>
              <a:rPr sz="1575">
                <a:solidFill>
                  <a:srgbClr val="173C30"/>
                </a:solidFill>
                <a:latin typeface="DejaVu Sans"/>
                <a:ea typeface="DejaVu Sans"/>
                <a:cs typeface="DejaVu Sans"/>
              </a:rPr>
              <a:t>Kiekvienas šuo mokomas konkrečių užduočių pagal savo žmogaus poreikius.</a:t>
            </a:r>
          </a:p>
        </p:txBody>
      </p:sp>
    </p:spTree>
    <p:extLst>
      <p:ext uri="{BB962C8B-B14F-4D97-AF65-F5344CB8AC3E}">
        <p14:creationId xmlns:p14="http://schemas.microsoft.com/office/powerpoint/2010/main" val="155598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CF5E9E9-C961-432B-B249-A1349EC297FB}"/>
              </a:ext>
            </a:extLst>
          </p:cNvPr>
          <p:cNvPicPr>
            <a:picLocks noChangeAspect="1"/>
          </p:cNvPicPr>
          <p:nvPr/>
        </p:nvPicPr>
        <p:blipFill>
          <a:blip r:embed="rId3"/>
          <a:stretch/>
        </p:blipFill>
        <p:spPr>
          <a:xfrm>
            <a:off x="762000" y="552450"/>
            <a:ext cx="2857499" cy="934826"/>
          </a:xfrm>
          <a:prstGeom prst="rect">
            <a:avLst/>
          </a:prstGeom>
        </p:spPr>
      </p:pic>
      <p:sp>
        <p:nvSpPr>
          <p:cNvPr id="2" name="rules-title">
            <a:extLst>
              <a:ext uri="{FF2B5EF4-FFF2-40B4-BE49-F238E27FC236}">
                <a16:creationId xmlns:a16="http://schemas.microsoft.com/office/drawing/2014/main" id="{BE21A30E-1F9A-4F7F-9F67-4ED7D0E44180}"/>
              </a:ext>
            </a:extLst>
          </p:cNvPr>
          <p:cNvSpPr>
            <a:spLocks noGrp="1"/>
          </p:cNvSpPr>
          <p:nvPr/>
        </p:nvSpPr>
        <p:spPr>
          <a:xfrm>
            <a:off x="762000" y="1885950"/>
            <a:ext cx="10668000" cy="609600"/>
          </a:xfrm>
          <a:prstGeom prst="rect">
            <a:avLst/>
          </a:prstGeom>
          <a:noFill/>
          <a:ln w="0">
            <a:noFill/>
            <a:prstDash val="solid"/>
          </a:ln>
        </p:spPr>
        <p:txBody>
          <a:bodyPr lIns="0" tIns="0" rIns="0" bIns="0"/>
          <a:lstStyle>
            <a:defPPr>
              <a:defRPr sz="3450" b="1">
                <a:solidFill>
                  <a:srgbClr val="173C30"/>
                </a:solidFill>
                <a:latin typeface="DejaVu Sans"/>
                <a:ea typeface="DejaVu Sans"/>
                <a:cs typeface="DejaVu Sans"/>
              </a:defRPr>
            </a:defPPr>
          </a:lstStyle>
          <a:p>
            <a:pPr>
              <a:defRPr sz="3450" b="1">
                <a:solidFill>
                  <a:srgbClr val="173C30"/>
                </a:solidFill>
                <a:latin typeface="DejaVu Sans"/>
                <a:ea typeface="DejaVu Sans"/>
                <a:cs typeface="DejaVu Sans"/>
              </a:defRPr>
            </a:pPr>
            <a:r>
              <a:rPr sz="3450" b="1">
                <a:solidFill>
                  <a:srgbClr val="173C30"/>
                </a:solidFill>
                <a:latin typeface="DejaVu Sans"/>
                <a:ea typeface="DejaVu Sans"/>
                <a:cs typeface="DejaVu Sans"/>
              </a:rPr>
              <a:t>Kaip pritaikėme savo taisykles?</a:t>
            </a:r>
          </a:p>
        </p:txBody>
      </p:sp>
      <p:sp>
        <p:nvSpPr>
          <p:cNvPr id="3" name="step-one">
            <a:extLst>
              <a:ext uri="{FF2B5EF4-FFF2-40B4-BE49-F238E27FC236}">
                <a16:creationId xmlns:a16="http://schemas.microsoft.com/office/drawing/2014/main" id="{978C2AC6-595F-4862-9ACD-D69A2D0A2C6C}"/>
              </a:ext>
            </a:extLst>
          </p:cNvPr>
          <p:cNvSpPr>
            <a:spLocks noGrp="1"/>
          </p:cNvSpPr>
          <p:nvPr/>
        </p:nvSpPr>
        <p:spPr>
          <a:xfrm>
            <a:off x="762000" y="2762250"/>
            <a:ext cx="10668000" cy="457200"/>
          </a:xfrm>
          <a:prstGeom prst="rect">
            <a:avLst/>
          </a:prstGeom>
          <a:noFill/>
          <a:ln w="0">
            <a:noFill/>
            <a:prstDash val="solid"/>
          </a:ln>
        </p:spPr>
        <p:txBody>
          <a:bodyPr lIns="0" tIns="0" rIns="0" bIns="0"/>
          <a:lstStyle>
            <a:defPPr>
              <a:defRPr sz="2325" b="1">
                <a:solidFill>
                  <a:srgbClr val="173C30"/>
                </a:solidFill>
                <a:latin typeface="DejaVu Sans"/>
                <a:ea typeface="DejaVu Sans"/>
                <a:cs typeface="DejaVu Sans"/>
              </a:defRPr>
            </a:defPPr>
          </a:lstStyle>
          <a:p>
            <a:pPr>
              <a:defRPr sz="2325" b="1">
                <a:solidFill>
                  <a:srgbClr val="173C30"/>
                </a:solidFill>
                <a:latin typeface="DejaVu Sans"/>
                <a:ea typeface="DejaVu Sans"/>
                <a:cs typeface="DejaVu Sans"/>
              </a:defRPr>
            </a:pPr>
            <a:r>
              <a:rPr sz="2325" b="1">
                <a:solidFill>
                  <a:srgbClr val="173C30"/>
                </a:solidFill>
                <a:latin typeface="DejaVu Sans"/>
                <a:ea typeface="DejaVu Sans"/>
                <a:cs typeface="DejaVu Sans"/>
              </a:rPr>
              <a:t>1. Pasirengimas prieš atvykimą</a:t>
            </a:r>
          </a:p>
        </p:txBody>
      </p:sp>
      <p:sp>
        <p:nvSpPr>
          <p:cNvPr id="4" name="certificate">
            <a:extLst>
              <a:ext uri="{FF2B5EF4-FFF2-40B4-BE49-F238E27FC236}">
                <a16:creationId xmlns:a16="http://schemas.microsoft.com/office/drawing/2014/main" id="{11449F20-150E-418E-9B1B-34AAAA66CA5C}"/>
              </a:ext>
            </a:extLst>
          </p:cNvPr>
          <p:cNvSpPr>
            <a:spLocks noGrp="1"/>
          </p:cNvSpPr>
          <p:nvPr/>
        </p:nvSpPr>
        <p:spPr>
          <a:xfrm>
            <a:off x="762000" y="3381375"/>
            <a:ext cx="5810250" cy="1143000"/>
          </a:xfrm>
          <a:prstGeom prst="rect">
            <a:avLst/>
          </a:prstGeom>
          <a:noFill/>
          <a:ln w="0">
            <a:noFill/>
            <a:prstDash val="solid"/>
          </a:ln>
        </p:spPr>
        <p:txBody>
          <a:bodyPr lIns="0" tIns="0" rIns="0" bIns="0"/>
          <a:lstStyle>
            <a:defPPr>
              <a:defRPr sz="2100" b="0">
                <a:solidFill>
                  <a:srgbClr val="173C30"/>
                </a:solidFill>
                <a:latin typeface="DejaVu Sans"/>
                <a:ea typeface="DejaVu Sans"/>
                <a:cs typeface="DejaVu Sans"/>
              </a:defRPr>
            </a:defPPr>
          </a:lstStyle>
          <a:p>
            <a:pPr>
              <a:defRPr sz="2100" b="0">
                <a:solidFill>
                  <a:srgbClr val="173C30"/>
                </a:solidFill>
                <a:latin typeface="DejaVu Sans"/>
                <a:ea typeface="DejaVu Sans"/>
                <a:cs typeface="DejaVu Sans"/>
              </a:defRPr>
            </a:pPr>
            <a:r>
              <a:rPr sz="2100" b="0">
                <a:solidFill>
                  <a:srgbClr val="173C30"/>
                </a:solidFill>
                <a:latin typeface="DejaVu Sans"/>
                <a:ea typeface="DejaVu Sans"/>
                <a:cs typeface="DejaVu Sans"/>
              </a:rPr>
              <a:t>Prieš atvykstant prašome pateikti</a:t>
            </a:r>
          </a:p>
          <a:p>
            <a:pPr>
              <a:defRPr sz="2100" b="0">
                <a:solidFill>
                  <a:srgbClr val="173C30"/>
                </a:solidFill>
                <a:latin typeface="DejaVu Sans"/>
                <a:ea typeface="DejaVu Sans"/>
                <a:cs typeface="DejaVu Sans"/>
              </a:defRPr>
            </a:pPr>
            <a:r>
              <a:rPr sz="2100" b="0">
                <a:solidFill>
                  <a:srgbClr val="173C30"/>
                </a:solidFill>
                <a:latin typeface="DejaVu Sans"/>
                <a:ea typeface="DejaVu Sans"/>
                <a:cs typeface="DejaVu Sans"/>
              </a:rPr>
              <a:t>šuns asistento statusą patvirtinantį</a:t>
            </a:r>
          </a:p>
          <a:p>
            <a:pPr>
              <a:defRPr sz="2100" b="0">
                <a:solidFill>
                  <a:srgbClr val="173C30"/>
                </a:solidFill>
                <a:latin typeface="DejaVu Sans"/>
                <a:ea typeface="DejaVu Sans"/>
                <a:cs typeface="DejaVu Sans"/>
              </a:defRPr>
            </a:pPr>
            <a:r>
              <a:rPr sz="2100" b="0">
                <a:solidFill>
                  <a:srgbClr val="173C30"/>
                </a:solidFill>
                <a:latin typeface="DejaVu Sans"/>
                <a:ea typeface="DejaVu Sans"/>
                <a:cs typeface="DejaVu Sans"/>
              </a:rPr>
              <a:t>dokumentą (sertifikatą).</a:t>
            </a:r>
          </a:p>
        </p:txBody>
      </p:sp>
      <p:sp>
        <p:nvSpPr>
          <p:cNvPr id="5" name="issuer">
            <a:extLst>
              <a:ext uri="{FF2B5EF4-FFF2-40B4-BE49-F238E27FC236}">
                <a16:creationId xmlns:a16="http://schemas.microsoft.com/office/drawing/2014/main" id="{B0783443-1589-4537-89D0-728AA3F9FABD}"/>
              </a:ext>
            </a:extLst>
          </p:cNvPr>
          <p:cNvSpPr>
            <a:spLocks noGrp="1"/>
          </p:cNvSpPr>
          <p:nvPr/>
        </p:nvSpPr>
        <p:spPr>
          <a:xfrm>
            <a:off x="762000" y="4714875"/>
            <a:ext cx="5810250" cy="809625"/>
          </a:xfrm>
          <a:prstGeom prst="rect">
            <a:avLst/>
          </a:prstGeom>
          <a:noFill/>
          <a:ln w="0">
            <a:noFill/>
            <a:prstDash val="solid"/>
          </a:ln>
        </p:spPr>
        <p:txBody>
          <a:bodyPr lIns="0" tIns="0" rIns="0" bIns="0"/>
          <a:lstStyle>
            <a:defPPr>
              <a:defRPr sz="1800" b="0">
                <a:solidFill>
                  <a:srgbClr val="173C30"/>
                </a:solidFill>
                <a:latin typeface="DejaVu Sans"/>
                <a:ea typeface="DejaVu Sans"/>
                <a:cs typeface="DejaVu Sans"/>
              </a:defRPr>
            </a:defPPr>
          </a:lstStyle>
          <a:p>
            <a:pPr>
              <a:defRPr sz="1800" b="0">
                <a:solidFill>
                  <a:srgbClr val="173C30"/>
                </a:solidFill>
                <a:latin typeface="DejaVu Sans"/>
                <a:ea typeface="DejaVu Sans"/>
                <a:cs typeface="DejaVu Sans"/>
              </a:defRPr>
            </a:pPr>
            <a:r>
              <a:rPr sz="1800" b="0">
                <a:solidFill>
                  <a:srgbClr val="173C30"/>
                </a:solidFill>
                <a:latin typeface="DejaVu Sans"/>
                <a:ea typeface="DejaVu Sans"/>
                <a:cs typeface="DejaVu Sans"/>
              </a:rPr>
              <a:t>Dokumentą išduoda šunį parengęs</a:t>
            </a:r>
          </a:p>
          <a:p>
            <a:pPr>
              <a:defRPr sz="1800" b="0">
                <a:solidFill>
                  <a:srgbClr val="173C30"/>
                </a:solidFill>
                <a:latin typeface="DejaVu Sans"/>
                <a:ea typeface="DejaVu Sans"/>
                <a:cs typeface="DejaVu Sans"/>
              </a:defRPr>
            </a:pPr>
            <a:r>
              <a:rPr sz="1800" b="0">
                <a:solidFill>
                  <a:srgbClr val="173C30"/>
                </a:solidFill>
                <a:latin typeface="DejaVu Sans"/>
                <a:ea typeface="DejaVu Sans"/>
                <a:cs typeface="DejaVu Sans"/>
              </a:rPr>
              <a:t>Lietuvos ar kitos ES / EEE valstybės rengėjas.</a:t>
            </a:r>
          </a:p>
        </p:txBody>
      </p:sp>
      <p:sp>
        <p:nvSpPr>
          <p:cNvPr id="6" name="trainers">
            <a:extLst>
              <a:ext uri="{FF2B5EF4-FFF2-40B4-BE49-F238E27FC236}">
                <a16:creationId xmlns:a16="http://schemas.microsoft.com/office/drawing/2014/main" id="{B95A8733-F414-41DA-B811-567B18A45E1B}"/>
              </a:ext>
            </a:extLst>
          </p:cNvPr>
          <p:cNvSpPr>
            <a:spLocks noGrp="1"/>
          </p:cNvSpPr>
          <p:nvPr/>
        </p:nvSpPr>
        <p:spPr>
          <a:xfrm>
            <a:off x="762000" y="5657850"/>
            <a:ext cx="5810250" cy="1000125"/>
          </a:xfrm>
          <a:prstGeom prst="rect">
            <a:avLst/>
          </a:prstGeom>
          <a:noFill/>
          <a:ln w="0">
            <a:noFill/>
            <a:prstDash val="solid"/>
          </a:ln>
        </p:spPr>
        <p:txBody>
          <a:bodyPr lIns="0" tIns="0" rIns="0" bIns="0"/>
          <a:lstStyle>
            <a:defPPr>
              <a:defRPr sz="1650" b="0">
                <a:solidFill>
                  <a:srgbClr val="173C30"/>
                </a:solidFill>
                <a:latin typeface="DejaVu Sans"/>
                <a:ea typeface="DejaVu Sans"/>
                <a:cs typeface="DejaVu Sans"/>
              </a:defRPr>
            </a:defPPr>
          </a:lstStyle>
          <a:p>
            <a:pPr>
              <a:defRPr sz="1650" b="0">
                <a:solidFill>
                  <a:srgbClr val="173C30"/>
                </a:solidFill>
                <a:latin typeface="DejaVu Sans"/>
                <a:ea typeface="DejaVu Sans"/>
                <a:cs typeface="DejaVu Sans"/>
              </a:defRPr>
            </a:pPr>
            <a:r>
              <a:rPr sz="1650" b="0">
                <a:solidFill>
                  <a:srgbClr val="173C30"/>
                </a:solidFill>
                <a:latin typeface="DejaVu Sans"/>
                <a:ea typeface="DejaVu Sans"/>
                <a:cs typeface="DejaVu Sans"/>
              </a:rPr>
              <a:t>Lietuvoje rengia, pavyzdžiui:</a:t>
            </a:r>
          </a:p>
          <a:p>
            <a:pPr>
              <a:defRPr sz="1650" b="0">
                <a:solidFill>
                  <a:srgbClr val="173C30"/>
                </a:solidFill>
                <a:latin typeface="DejaVu Sans"/>
                <a:ea typeface="DejaVu Sans"/>
                <a:cs typeface="DejaVu Sans"/>
              </a:defRPr>
            </a:pPr>
            <a:r>
              <a:rPr sz="1650" b="0">
                <a:solidFill>
                  <a:srgbClr val="173C30"/>
                </a:solidFill>
                <a:latin typeface="DejaVu Sans"/>
                <a:ea typeface="DejaVu Sans"/>
                <a:cs typeface="DejaVu Sans"/>
              </a:rPr>
              <a:t>Tarnybinės šunininkystės klubas ir</a:t>
            </a:r>
          </a:p>
          <a:p>
            <a:pPr>
              <a:defRPr sz="1650" b="0">
                <a:solidFill>
                  <a:srgbClr val="173C30"/>
                </a:solidFill>
                <a:latin typeface="DejaVu Sans"/>
                <a:ea typeface="DejaVu Sans"/>
                <a:cs typeface="DejaVu Sans"/>
              </a:defRPr>
            </a:pPr>
            <a:r>
              <a:rPr sz="1650" b="0">
                <a:solidFill>
                  <a:srgbClr val="173C30"/>
                </a:solidFill>
                <a:latin typeface="DejaVu Sans"/>
                <a:ea typeface="DejaVu Sans"/>
                <a:cs typeface="DejaVu Sans"/>
              </a:rPr>
              <a:t>„Mulan fondo“ Šunų asistentų centro dresuotojai.</a:t>
            </a:r>
          </a:p>
        </p:txBody>
      </p:sp>
      <p:pic>
        <p:nvPicPr>
          <p:cNvPr id="7" name="Picture 6">
            <a:extLst>
              <a:ext uri="{FF2B5EF4-FFF2-40B4-BE49-F238E27FC236}">
                <a16:creationId xmlns:a16="http://schemas.microsoft.com/office/drawing/2014/main" id="{A55C60D5-17B3-4C8D-B5B6-18EB8C4B668A}"/>
              </a:ext>
            </a:extLst>
          </p:cNvPr>
          <p:cNvPicPr>
            <a:picLocks noChangeAspect="1"/>
          </p:cNvPicPr>
          <p:nvPr/>
        </p:nvPicPr>
        <p:blipFill>
          <a:blip r:embed="rId4"/>
          <a:stretch/>
        </p:blipFill>
        <p:spPr>
          <a:xfrm>
            <a:off x="6762955" y="3381375"/>
            <a:ext cx="4666839" cy="2943225"/>
          </a:xfrm>
          <a:prstGeom prst="rect">
            <a:avLst/>
          </a:prstGeom>
        </p:spPr>
      </p:pic>
      <p:sp>
        <p:nvSpPr>
          <p:cNvPr id="8" name="form-caption">
            <a:extLst>
              <a:ext uri="{FF2B5EF4-FFF2-40B4-BE49-F238E27FC236}">
                <a16:creationId xmlns:a16="http://schemas.microsoft.com/office/drawing/2014/main" id="{CE5D3083-C8CE-45AD-97B0-D83C427A6D8A}"/>
              </a:ext>
            </a:extLst>
          </p:cNvPr>
          <p:cNvSpPr>
            <a:spLocks noGrp="1"/>
          </p:cNvSpPr>
          <p:nvPr/>
        </p:nvSpPr>
        <p:spPr>
          <a:xfrm>
            <a:off x="6762750" y="6429375"/>
            <a:ext cx="4667250" cy="285750"/>
          </a:xfrm>
          <a:prstGeom prst="rect">
            <a:avLst/>
          </a:prstGeom>
          <a:noFill/>
          <a:ln w="0">
            <a:noFill/>
            <a:prstDash val="solid"/>
          </a:ln>
        </p:spPr>
        <p:txBody>
          <a:bodyPr lIns="0" tIns="0" rIns="0" bIns="0"/>
          <a:lstStyle>
            <a:defPPr>
              <a:defRPr sz="1500" b="0">
                <a:solidFill>
                  <a:srgbClr val="173C30"/>
                </a:solidFill>
                <a:latin typeface="DejaVu Sans"/>
                <a:ea typeface="DejaVu Sans"/>
                <a:cs typeface="DejaVu Sans"/>
              </a:defRPr>
            </a:defPPr>
          </a:lstStyle>
          <a:p>
            <a:pPr>
              <a:defRPr sz="1500" b="0">
                <a:solidFill>
                  <a:srgbClr val="173C30"/>
                </a:solidFill>
                <a:latin typeface="DejaVu Sans"/>
                <a:ea typeface="DejaVu Sans"/>
                <a:cs typeface="DejaVu Sans"/>
              </a:defRPr>
            </a:pPr>
            <a:r>
              <a:rPr sz="1500" b="0">
                <a:solidFill>
                  <a:srgbClr val="173C30"/>
                </a:solidFill>
                <a:latin typeface="DejaVu Sans"/>
                <a:ea typeface="DejaVu Sans"/>
                <a:cs typeface="DejaVu Sans"/>
              </a:rPr>
              <a:t>Oficialios pažymėjimo formos pavyzdys</a:t>
            </a:r>
          </a:p>
        </p:txBody>
      </p:sp>
    </p:spTree>
    <p:extLst>
      <p:ext uri="{BB962C8B-B14F-4D97-AF65-F5344CB8AC3E}">
        <p14:creationId xmlns:p14="http://schemas.microsoft.com/office/powerpoint/2010/main" val="222634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406CFD4-9985-417E-8F20-F7DE81EE87B4}"/>
              </a:ext>
            </a:extLst>
          </p:cNvPr>
          <p:cNvPicPr>
            <a:picLocks noChangeAspect="1"/>
          </p:cNvPicPr>
          <p:nvPr/>
        </p:nvPicPr>
        <p:blipFill>
          <a:blip r:embed="rId3"/>
          <a:stretch/>
        </p:blipFill>
        <p:spPr>
          <a:xfrm>
            <a:off x="762000" y="552450"/>
            <a:ext cx="2857499" cy="934826"/>
          </a:xfrm>
          <a:prstGeom prst="rect">
            <a:avLst/>
          </a:prstGeom>
        </p:spPr>
      </p:pic>
      <p:sp>
        <p:nvSpPr>
          <p:cNvPr id="2" name="rules-title">
            <a:extLst>
              <a:ext uri="{FF2B5EF4-FFF2-40B4-BE49-F238E27FC236}">
                <a16:creationId xmlns:a16="http://schemas.microsoft.com/office/drawing/2014/main" id="{C59119EA-B3C5-41AA-BB98-1897F1A74334}"/>
              </a:ext>
            </a:extLst>
          </p:cNvPr>
          <p:cNvSpPr>
            <a:spLocks noGrp="1"/>
          </p:cNvSpPr>
          <p:nvPr/>
        </p:nvSpPr>
        <p:spPr>
          <a:xfrm>
            <a:off x="762000" y="1885950"/>
            <a:ext cx="10668000" cy="609600"/>
          </a:xfrm>
          <a:prstGeom prst="rect">
            <a:avLst/>
          </a:prstGeom>
          <a:noFill/>
          <a:ln w="0">
            <a:noFill/>
            <a:prstDash val="solid"/>
          </a:ln>
        </p:spPr>
        <p:txBody>
          <a:bodyPr lIns="0" tIns="0" rIns="0" bIns="0"/>
          <a:lstStyle>
            <a:defPPr>
              <a:defRPr sz="3450" b="1">
                <a:solidFill>
                  <a:srgbClr val="173C30"/>
                </a:solidFill>
                <a:latin typeface="DejaVu Sans"/>
                <a:ea typeface="DejaVu Sans"/>
                <a:cs typeface="DejaVu Sans"/>
              </a:defRPr>
            </a:defPPr>
          </a:lstStyle>
          <a:p>
            <a:pPr>
              <a:defRPr sz="3450" b="1">
                <a:solidFill>
                  <a:srgbClr val="173C30"/>
                </a:solidFill>
                <a:latin typeface="DejaVu Sans"/>
                <a:ea typeface="DejaVu Sans"/>
                <a:cs typeface="DejaVu Sans"/>
              </a:defRPr>
            </a:pPr>
            <a:r>
              <a:rPr sz="3450" b="1">
                <a:solidFill>
                  <a:srgbClr val="173C30"/>
                </a:solidFill>
                <a:latin typeface="DejaVu Sans"/>
                <a:ea typeface="DejaVu Sans"/>
                <a:cs typeface="DejaVu Sans"/>
              </a:rPr>
              <a:t>Kaip pritaikėme savo taisykles?</a:t>
            </a:r>
          </a:p>
        </p:txBody>
      </p:sp>
      <p:sp>
        <p:nvSpPr>
          <p:cNvPr id="3" name="step-two">
            <a:extLst>
              <a:ext uri="{FF2B5EF4-FFF2-40B4-BE49-F238E27FC236}">
                <a16:creationId xmlns:a16="http://schemas.microsoft.com/office/drawing/2014/main" id="{222E5065-E5A1-4CE3-B048-45050208E6B4}"/>
              </a:ext>
            </a:extLst>
          </p:cNvPr>
          <p:cNvSpPr>
            <a:spLocks noGrp="1"/>
          </p:cNvSpPr>
          <p:nvPr/>
        </p:nvSpPr>
        <p:spPr>
          <a:xfrm>
            <a:off x="762000" y="2762250"/>
            <a:ext cx="10668000" cy="457200"/>
          </a:xfrm>
          <a:prstGeom prst="rect">
            <a:avLst/>
          </a:prstGeom>
          <a:noFill/>
          <a:ln w="0">
            <a:noFill/>
            <a:prstDash val="solid"/>
          </a:ln>
        </p:spPr>
        <p:txBody>
          <a:bodyPr lIns="0" tIns="0" rIns="0" bIns="0"/>
          <a:lstStyle>
            <a:defPPr>
              <a:defRPr sz="2325" b="1">
                <a:solidFill>
                  <a:srgbClr val="173C30"/>
                </a:solidFill>
                <a:latin typeface="DejaVu Sans"/>
                <a:ea typeface="DejaVu Sans"/>
                <a:cs typeface="DejaVu Sans"/>
              </a:defRPr>
            </a:defPPr>
          </a:lstStyle>
          <a:p>
            <a:pPr>
              <a:defRPr sz="2325" b="1">
                <a:solidFill>
                  <a:srgbClr val="173C30"/>
                </a:solidFill>
                <a:latin typeface="DejaVu Sans"/>
                <a:ea typeface="DejaVu Sans"/>
                <a:cs typeface="DejaVu Sans"/>
              </a:defRPr>
            </a:pPr>
            <a:r>
              <a:rPr sz="2325" b="1">
                <a:solidFill>
                  <a:srgbClr val="173C30"/>
                </a:solidFill>
                <a:latin typeface="DejaVu Sans"/>
                <a:ea typeface="DejaVu Sans"/>
                <a:cs typeface="DejaVu Sans"/>
              </a:rPr>
              <a:t>2. Kambario parinkimas ir paruošimas</a:t>
            </a:r>
          </a:p>
        </p:txBody>
      </p:sp>
      <p:sp>
        <p:nvSpPr>
          <p:cNvPr id="4" name="room">
            <a:extLst>
              <a:ext uri="{FF2B5EF4-FFF2-40B4-BE49-F238E27FC236}">
                <a16:creationId xmlns:a16="http://schemas.microsoft.com/office/drawing/2014/main" id="{2444DB65-A692-4DDF-9C11-E78582E466CF}"/>
              </a:ext>
            </a:extLst>
          </p:cNvPr>
          <p:cNvSpPr>
            <a:spLocks noGrp="1"/>
          </p:cNvSpPr>
          <p:nvPr/>
        </p:nvSpPr>
        <p:spPr>
          <a:xfrm>
            <a:off x="762000" y="3381375"/>
            <a:ext cx="6286500" cy="857250"/>
          </a:xfrm>
          <a:prstGeom prst="rect">
            <a:avLst/>
          </a:prstGeom>
          <a:noFill/>
          <a:ln w="0">
            <a:noFill/>
            <a:prstDash val="solid"/>
          </a:ln>
        </p:spPr>
        <p:txBody>
          <a:bodyPr lIns="0" tIns="0" rIns="0" bIns="0"/>
          <a:lstStyle>
            <a:defPPr>
              <a:defRPr sz="2025" b="0">
                <a:solidFill>
                  <a:srgbClr val="173C30"/>
                </a:solidFill>
                <a:latin typeface="DejaVu Sans"/>
                <a:ea typeface="DejaVu Sans"/>
                <a:cs typeface="DejaVu Sans"/>
              </a:defRPr>
            </a:defPPr>
          </a:lstStyle>
          <a:p>
            <a:pPr>
              <a:defRPr sz="2025" b="0">
                <a:solidFill>
                  <a:srgbClr val="173C30"/>
                </a:solidFill>
                <a:latin typeface="DejaVu Sans"/>
                <a:ea typeface="DejaVu Sans"/>
                <a:cs typeface="DejaVu Sans"/>
              </a:defRPr>
            </a:pPr>
            <a:r>
              <a:rPr sz="2025" b="0">
                <a:solidFill>
                  <a:srgbClr val="173C30"/>
                </a:solidFill>
                <a:latin typeface="DejaVu Sans"/>
                <a:ea typeface="DejaVu Sans"/>
                <a:cs typeface="DejaVu Sans"/>
              </a:rPr>
              <a:t>Numatytas kambarys be kiliminės dangos.</a:t>
            </a:r>
          </a:p>
          <a:p>
            <a:pPr>
              <a:defRPr sz="2025" b="0">
                <a:solidFill>
                  <a:srgbClr val="173C30"/>
                </a:solidFill>
                <a:latin typeface="DejaVu Sans"/>
                <a:ea typeface="DejaVu Sans"/>
                <a:cs typeface="DejaVu Sans"/>
              </a:defRPr>
            </a:pPr>
            <a:r>
              <a:rPr sz="2025" b="0">
                <a:solidFill>
                  <a:srgbClr val="173C30"/>
                </a:solidFill>
                <a:latin typeface="DejaVu Sans"/>
                <a:ea typeface="DejaVu Sans"/>
                <a:cs typeface="DejaVu Sans"/>
              </a:rPr>
              <a:t>Lengviau pašalinti šuns plaukus.</a:t>
            </a:r>
          </a:p>
        </p:txBody>
      </p:sp>
      <p:sp>
        <p:nvSpPr>
          <p:cNvPr id="5" name="choice">
            <a:extLst>
              <a:ext uri="{FF2B5EF4-FFF2-40B4-BE49-F238E27FC236}">
                <a16:creationId xmlns:a16="http://schemas.microsoft.com/office/drawing/2014/main" id="{9E4469EE-B091-4489-8DC5-E49A96E9A76C}"/>
              </a:ext>
            </a:extLst>
          </p:cNvPr>
          <p:cNvSpPr>
            <a:spLocks noGrp="1"/>
          </p:cNvSpPr>
          <p:nvPr/>
        </p:nvSpPr>
        <p:spPr>
          <a:xfrm>
            <a:off x="762000" y="4362450"/>
            <a:ext cx="6191250" cy="714375"/>
          </a:xfrm>
          <a:prstGeom prst="rect">
            <a:avLst/>
          </a:prstGeom>
          <a:noFill/>
          <a:ln w="0">
            <a:noFill/>
            <a:prstDash val="solid"/>
          </a:ln>
        </p:spPr>
        <p:txBody>
          <a:bodyPr lIns="0" tIns="0" rIns="0" bIns="0"/>
          <a:lstStyle>
            <a:defPPr>
              <a:defRPr sz="2025" b="1">
                <a:solidFill>
                  <a:srgbClr val="173C30"/>
                </a:solidFill>
                <a:latin typeface="DejaVu Sans"/>
                <a:ea typeface="DejaVu Sans"/>
                <a:cs typeface="DejaVu Sans"/>
              </a:defRPr>
            </a:defPPr>
          </a:lstStyle>
          <a:p>
            <a:pPr>
              <a:defRPr sz="2025" b="1">
                <a:solidFill>
                  <a:srgbClr val="173C30"/>
                </a:solidFill>
                <a:latin typeface="DejaVu Sans"/>
                <a:ea typeface="DejaVu Sans"/>
                <a:cs typeface="DejaVu Sans"/>
              </a:defRPr>
            </a:pPr>
            <a:r>
              <a:rPr sz="2025" b="1">
                <a:solidFill>
                  <a:srgbClr val="173C30"/>
                </a:solidFill>
                <a:latin typeface="DejaVu Sans"/>
                <a:ea typeface="DejaVu Sans"/>
                <a:cs typeface="DejaVu Sans"/>
              </a:rPr>
              <a:t>Galima rinktis ir kitą norimą kambarį.</a:t>
            </a:r>
          </a:p>
        </p:txBody>
      </p:sp>
      <p:sp>
        <p:nvSpPr>
          <p:cNvPr id="6" name="bowls">
            <a:extLst>
              <a:ext uri="{FF2B5EF4-FFF2-40B4-BE49-F238E27FC236}">
                <a16:creationId xmlns:a16="http://schemas.microsoft.com/office/drawing/2014/main" id="{CBD6BEA8-B242-4D03-B731-F125610F132A}"/>
              </a:ext>
            </a:extLst>
          </p:cNvPr>
          <p:cNvSpPr>
            <a:spLocks noGrp="1"/>
          </p:cNvSpPr>
          <p:nvPr/>
        </p:nvSpPr>
        <p:spPr>
          <a:xfrm>
            <a:off x="762000" y="5143500"/>
            <a:ext cx="6191250" cy="619125"/>
          </a:xfrm>
          <a:prstGeom prst="rect">
            <a:avLst/>
          </a:prstGeom>
          <a:noFill/>
          <a:ln w="0">
            <a:noFill/>
            <a:prstDash val="solid"/>
          </a:ln>
        </p:spPr>
        <p:txBody>
          <a:bodyPr lIns="0" tIns="0" rIns="0" bIns="0"/>
          <a:lstStyle>
            <a:defPPr>
              <a:defRPr sz="1875" b="0">
                <a:solidFill>
                  <a:srgbClr val="173C30"/>
                </a:solidFill>
                <a:latin typeface="DejaVu Sans"/>
                <a:ea typeface="DejaVu Sans"/>
                <a:cs typeface="DejaVu Sans"/>
              </a:defRPr>
            </a:defPPr>
          </a:lstStyle>
          <a:p>
            <a:pPr>
              <a:defRPr sz="1875" b="0">
                <a:solidFill>
                  <a:srgbClr val="173C30"/>
                </a:solidFill>
                <a:latin typeface="DejaVu Sans"/>
                <a:ea typeface="DejaVu Sans"/>
                <a:cs typeface="DejaVu Sans"/>
              </a:defRPr>
            </a:pPr>
            <a:r>
              <a:rPr sz="1875" b="0">
                <a:solidFill>
                  <a:srgbClr val="173C30"/>
                </a:solidFill>
                <a:latin typeface="DejaVu Sans"/>
                <a:ea typeface="DejaVu Sans"/>
                <a:cs typeface="DejaVu Sans"/>
              </a:rPr>
              <a:t>Indeliais maistui ir vandeniui pasirūpiname mes.</a:t>
            </a:r>
          </a:p>
        </p:txBody>
      </p:sp>
      <p:sp>
        <p:nvSpPr>
          <p:cNvPr id="7" name="bed">
            <a:extLst>
              <a:ext uri="{FF2B5EF4-FFF2-40B4-BE49-F238E27FC236}">
                <a16:creationId xmlns:a16="http://schemas.microsoft.com/office/drawing/2014/main" id="{B0ED469E-EAEB-418F-89E5-B61E500748FD}"/>
              </a:ext>
            </a:extLst>
          </p:cNvPr>
          <p:cNvSpPr>
            <a:spLocks noGrp="1"/>
          </p:cNvSpPr>
          <p:nvPr/>
        </p:nvSpPr>
        <p:spPr>
          <a:xfrm>
            <a:off x="762000" y="5667375"/>
            <a:ext cx="6191250" cy="342900"/>
          </a:xfrm>
          <a:prstGeom prst="rect">
            <a:avLst/>
          </a:prstGeom>
          <a:noFill/>
          <a:ln w="0">
            <a:noFill/>
            <a:prstDash val="solid"/>
          </a:ln>
        </p:spPr>
        <p:txBody>
          <a:bodyPr lIns="0" tIns="0" rIns="0" bIns="0"/>
          <a:lstStyle>
            <a:defPPr>
              <a:defRPr sz="1875" b="0">
                <a:solidFill>
                  <a:srgbClr val="173C30"/>
                </a:solidFill>
                <a:latin typeface="DejaVu Sans"/>
                <a:ea typeface="DejaVu Sans"/>
                <a:cs typeface="DejaVu Sans"/>
              </a:defRPr>
            </a:defPPr>
          </a:lstStyle>
          <a:p>
            <a:pPr>
              <a:defRPr sz="1875" b="0">
                <a:solidFill>
                  <a:srgbClr val="173C30"/>
                </a:solidFill>
                <a:latin typeface="DejaVu Sans"/>
                <a:ea typeface="DejaVu Sans"/>
                <a:cs typeface="DejaVu Sans"/>
              </a:defRPr>
            </a:pPr>
            <a:r>
              <a:rPr sz="1875" b="0">
                <a:solidFill>
                  <a:srgbClr val="173C30"/>
                </a:solidFill>
                <a:latin typeface="DejaVu Sans"/>
                <a:ea typeface="DejaVu Sans"/>
                <a:cs typeface="DejaVu Sans"/>
              </a:rPr>
              <a:t>Gultą atsiveža šeimininkas.</a:t>
            </a:r>
          </a:p>
        </p:txBody>
      </p:sp>
      <p:sp>
        <p:nvSpPr>
          <p:cNvPr id="8" name="no-dog-fee">
            <a:extLst>
              <a:ext uri="{FF2B5EF4-FFF2-40B4-BE49-F238E27FC236}">
                <a16:creationId xmlns:a16="http://schemas.microsoft.com/office/drawing/2014/main" id="{2072AE90-C4E0-4C72-B604-0D637EE0E8A2}"/>
              </a:ext>
            </a:extLst>
          </p:cNvPr>
          <p:cNvSpPr>
            <a:spLocks noGrp="1"/>
          </p:cNvSpPr>
          <p:nvPr/>
        </p:nvSpPr>
        <p:spPr>
          <a:xfrm>
            <a:off x="762000" y="6105525"/>
            <a:ext cx="6191250" cy="666750"/>
          </a:xfrm>
          <a:prstGeom prst="rect">
            <a:avLst/>
          </a:prstGeom>
          <a:noFill/>
          <a:ln w="0">
            <a:noFill/>
            <a:prstDash val="solid"/>
          </a:ln>
        </p:spPr>
        <p:txBody>
          <a:bodyPr lIns="0" tIns="0" rIns="0" bIns="0"/>
          <a:lstStyle>
            <a:defPPr>
              <a:defRPr sz="1875" b="1">
                <a:solidFill>
                  <a:srgbClr val="173C30"/>
                </a:solidFill>
                <a:latin typeface="DejaVu Sans"/>
                <a:ea typeface="DejaVu Sans"/>
                <a:cs typeface="DejaVu Sans"/>
              </a:defRPr>
            </a:defPPr>
          </a:lstStyle>
          <a:p>
            <a:pPr>
              <a:defRPr sz="1875" b="1">
                <a:solidFill>
                  <a:srgbClr val="173C30"/>
                </a:solidFill>
                <a:latin typeface="DejaVu Sans"/>
                <a:ea typeface="DejaVu Sans"/>
                <a:cs typeface="DejaVu Sans"/>
              </a:defRPr>
            </a:pPr>
            <a:r>
              <a:rPr sz="1875" b="1">
                <a:solidFill>
                  <a:srgbClr val="173C30"/>
                </a:solidFill>
                <a:latin typeface="DejaVu Sans"/>
                <a:ea typeface="DejaVu Sans"/>
                <a:cs typeface="DejaVu Sans"/>
              </a:rPr>
              <a:t>Už šuns asistento apgyvendinimą</a:t>
            </a:r>
          </a:p>
          <a:p>
            <a:pPr>
              <a:defRPr sz="1875" b="1">
                <a:solidFill>
                  <a:srgbClr val="173C30"/>
                </a:solidFill>
                <a:latin typeface="DejaVu Sans"/>
                <a:ea typeface="DejaVu Sans"/>
                <a:cs typeface="DejaVu Sans"/>
              </a:defRPr>
            </a:pPr>
            <a:r>
              <a:rPr sz="1875" b="1">
                <a:solidFill>
                  <a:srgbClr val="173C30"/>
                </a:solidFill>
                <a:latin typeface="DejaVu Sans"/>
                <a:ea typeface="DejaVu Sans"/>
                <a:cs typeface="DejaVu Sans"/>
              </a:rPr>
              <a:t>papildomo mokesčio netaikome.</a:t>
            </a:r>
          </a:p>
        </p:txBody>
      </p:sp>
      <p:pic>
        <p:nvPicPr>
          <p:cNvPr id="9" name="Picture 8">
            <a:extLst>
              <a:ext uri="{FF2B5EF4-FFF2-40B4-BE49-F238E27FC236}">
                <a16:creationId xmlns:a16="http://schemas.microsoft.com/office/drawing/2014/main" id="{1B39F1AC-C353-4F03-9ACC-4CDA90311248}"/>
              </a:ext>
            </a:extLst>
          </p:cNvPr>
          <p:cNvPicPr>
            <a:picLocks noChangeAspect="1"/>
          </p:cNvPicPr>
          <p:nvPr/>
        </p:nvPicPr>
        <p:blipFill>
          <a:blip r:embed="rId4"/>
          <a:stretch/>
        </p:blipFill>
        <p:spPr>
          <a:xfrm>
            <a:off x="7429500" y="2705100"/>
            <a:ext cx="4000500" cy="4000500"/>
          </a:xfrm>
          <a:prstGeom prst="rect">
            <a:avLst/>
          </a:prstGeom>
        </p:spPr>
      </p:pic>
    </p:spTree>
    <p:extLst>
      <p:ext uri="{BB962C8B-B14F-4D97-AF65-F5344CB8AC3E}">
        <p14:creationId xmlns:p14="http://schemas.microsoft.com/office/powerpoint/2010/main" val="212264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41845F-A96B-4EA3-9F2F-36810BE42838}"/>
              </a:ext>
            </a:extLst>
          </p:cNvPr>
          <p:cNvPicPr>
            <a:picLocks noChangeAspect="1"/>
          </p:cNvPicPr>
          <p:nvPr/>
        </p:nvPicPr>
        <p:blipFill>
          <a:blip r:embed="rId3"/>
          <a:stretch/>
        </p:blipFill>
        <p:spPr>
          <a:xfrm>
            <a:off x="762000" y="552450"/>
            <a:ext cx="2857499" cy="934826"/>
          </a:xfrm>
          <a:prstGeom prst="rect">
            <a:avLst/>
          </a:prstGeom>
        </p:spPr>
      </p:pic>
      <p:sp>
        <p:nvSpPr>
          <p:cNvPr id="2" name="rules-title">
            <a:extLst>
              <a:ext uri="{FF2B5EF4-FFF2-40B4-BE49-F238E27FC236}">
                <a16:creationId xmlns:a16="http://schemas.microsoft.com/office/drawing/2014/main" id="{ED4CAACB-3833-4286-AA79-7E0C9D6EE87B}"/>
              </a:ext>
            </a:extLst>
          </p:cNvPr>
          <p:cNvSpPr>
            <a:spLocks noGrp="1"/>
          </p:cNvSpPr>
          <p:nvPr/>
        </p:nvSpPr>
        <p:spPr>
          <a:xfrm>
            <a:off x="762000" y="1885950"/>
            <a:ext cx="10668000" cy="609600"/>
          </a:xfrm>
          <a:prstGeom prst="rect">
            <a:avLst/>
          </a:prstGeom>
          <a:noFill/>
          <a:ln w="0">
            <a:noFill/>
            <a:prstDash val="solid"/>
          </a:ln>
        </p:spPr>
        <p:txBody>
          <a:bodyPr lIns="0" tIns="0" rIns="0" bIns="0"/>
          <a:lstStyle>
            <a:defPPr>
              <a:defRPr sz="3450" b="1">
                <a:solidFill>
                  <a:srgbClr val="173C30"/>
                </a:solidFill>
                <a:latin typeface="DejaVu Sans"/>
                <a:ea typeface="DejaVu Sans"/>
                <a:cs typeface="DejaVu Sans"/>
              </a:defRPr>
            </a:defPPr>
          </a:lstStyle>
          <a:p>
            <a:pPr>
              <a:defRPr sz="3450" b="1">
                <a:solidFill>
                  <a:srgbClr val="173C30"/>
                </a:solidFill>
                <a:latin typeface="DejaVu Sans"/>
                <a:ea typeface="DejaVu Sans"/>
                <a:cs typeface="DejaVu Sans"/>
              </a:defRPr>
            </a:pPr>
            <a:r>
              <a:rPr sz="3450" b="1">
                <a:solidFill>
                  <a:srgbClr val="173C30"/>
                </a:solidFill>
                <a:latin typeface="DejaVu Sans"/>
                <a:ea typeface="DejaVu Sans"/>
                <a:cs typeface="DejaVu Sans"/>
              </a:rPr>
              <a:t>Kaip pritaikėme savo taisykles?</a:t>
            </a:r>
          </a:p>
        </p:txBody>
      </p:sp>
      <p:sp>
        <p:nvSpPr>
          <p:cNvPr id="3" name="step-three">
            <a:extLst>
              <a:ext uri="{FF2B5EF4-FFF2-40B4-BE49-F238E27FC236}">
                <a16:creationId xmlns:a16="http://schemas.microsoft.com/office/drawing/2014/main" id="{F08BB4A7-428D-4972-AFD3-A84BD8868AF5}"/>
              </a:ext>
            </a:extLst>
          </p:cNvPr>
          <p:cNvSpPr>
            <a:spLocks noGrp="1"/>
          </p:cNvSpPr>
          <p:nvPr/>
        </p:nvSpPr>
        <p:spPr>
          <a:xfrm>
            <a:off x="762000" y="2762250"/>
            <a:ext cx="10668000" cy="457200"/>
          </a:xfrm>
          <a:prstGeom prst="rect">
            <a:avLst/>
          </a:prstGeom>
          <a:noFill/>
          <a:ln w="0">
            <a:noFill/>
            <a:prstDash val="solid"/>
          </a:ln>
        </p:spPr>
        <p:txBody>
          <a:bodyPr lIns="0" tIns="0" rIns="0" bIns="0"/>
          <a:lstStyle>
            <a:defPPr>
              <a:defRPr sz="2325" b="1">
                <a:solidFill>
                  <a:srgbClr val="173C30"/>
                </a:solidFill>
                <a:latin typeface="DejaVu Sans"/>
                <a:ea typeface="DejaVu Sans"/>
                <a:cs typeface="DejaVu Sans"/>
              </a:defRPr>
            </a:defPPr>
          </a:lstStyle>
          <a:p>
            <a:pPr>
              <a:defRPr sz="2325" b="1">
                <a:solidFill>
                  <a:srgbClr val="173C30"/>
                </a:solidFill>
                <a:latin typeface="DejaVu Sans"/>
                <a:ea typeface="DejaVu Sans"/>
                <a:cs typeface="DejaVu Sans"/>
              </a:defRPr>
            </a:pPr>
            <a:r>
              <a:rPr sz="2325" b="1">
                <a:solidFill>
                  <a:srgbClr val="173C30"/>
                </a:solidFill>
                <a:latin typeface="DejaVu Sans"/>
                <a:ea typeface="DejaVu Sans"/>
                <a:cs typeface="DejaVu Sans"/>
              </a:rPr>
              <a:t>3. Darbuotojų informavimas</a:t>
            </a:r>
          </a:p>
        </p:txBody>
      </p:sp>
      <p:sp>
        <p:nvSpPr>
          <p:cNvPr id="4" name="team-readiness">
            <a:extLst>
              <a:ext uri="{FF2B5EF4-FFF2-40B4-BE49-F238E27FC236}">
                <a16:creationId xmlns:a16="http://schemas.microsoft.com/office/drawing/2014/main" id="{AB3C1EFB-930B-4CDE-A7C4-367F96A278B7}"/>
              </a:ext>
            </a:extLst>
          </p:cNvPr>
          <p:cNvSpPr>
            <a:spLocks noGrp="1"/>
          </p:cNvSpPr>
          <p:nvPr/>
        </p:nvSpPr>
        <p:spPr>
          <a:xfrm>
            <a:off x="762000" y="3600450"/>
            <a:ext cx="10668000" cy="571500"/>
          </a:xfrm>
          <a:prstGeom prst="rect">
            <a:avLst/>
          </a:prstGeom>
          <a:noFill/>
          <a:ln w="0">
            <a:noFill/>
            <a:prstDash val="solid"/>
          </a:ln>
        </p:spPr>
        <p:txBody>
          <a:bodyPr lIns="0" tIns="0" rIns="0" bIns="0"/>
          <a:lstStyle>
            <a:defPPr>
              <a:defRPr sz="2400" b="1">
                <a:solidFill>
                  <a:srgbClr val="173C30"/>
                </a:solidFill>
                <a:latin typeface="DejaVu Sans"/>
                <a:ea typeface="DejaVu Sans"/>
                <a:cs typeface="DejaVu Sans"/>
              </a:defRPr>
            </a:defPPr>
          </a:lstStyle>
          <a:p>
            <a:pPr>
              <a:defRPr sz="2400" b="1">
                <a:solidFill>
                  <a:srgbClr val="173C30"/>
                </a:solidFill>
                <a:latin typeface="DejaVu Sans"/>
                <a:ea typeface="DejaVu Sans"/>
                <a:cs typeface="DejaVu Sans"/>
              </a:defRPr>
            </a:pPr>
            <a:r>
              <a:rPr sz="2400" b="1">
                <a:solidFill>
                  <a:srgbClr val="173C30"/>
                </a:solidFill>
                <a:latin typeface="DejaVu Sans"/>
                <a:ea typeface="DejaVu Sans"/>
                <a:cs typeface="DejaVu Sans"/>
              </a:rPr>
              <a:t>Komandą paruošiame dar iki svečio atvykimo.</a:t>
            </a:r>
          </a:p>
        </p:txBody>
      </p:sp>
      <p:sp>
        <p:nvSpPr>
          <p:cNvPr id="5" name="all-departments">
            <a:extLst>
              <a:ext uri="{FF2B5EF4-FFF2-40B4-BE49-F238E27FC236}">
                <a16:creationId xmlns:a16="http://schemas.microsoft.com/office/drawing/2014/main" id="{2740A89D-F471-491C-8AEC-438984990988}"/>
              </a:ext>
            </a:extLst>
          </p:cNvPr>
          <p:cNvSpPr>
            <a:spLocks noGrp="1"/>
          </p:cNvSpPr>
          <p:nvPr/>
        </p:nvSpPr>
        <p:spPr>
          <a:xfrm>
            <a:off x="762000" y="4476750"/>
            <a:ext cx="10668000" cy="571500"/>
          </a:xfrm>
          <a:prstGeom prst="rect">
            <a:avLst/>
          </a:prstGeom>
          <a:noFill/>
          <a:ln w="0">
            <a:noFill/>
            <a:prstDash val="solid"/>
          </a:ln>
        </p:spPr>
        <p:txBody>
          <a:bodyPr lIns="0" tIns="0" rIns="0" bIns="0"/>
          <a:lstStyle>
            <a:defPPr>
              <a:defRPr sz="2025" b="0">
                <a:solidFill>
                  <a:srgbClr val="173C30"/>
                </a:solidFill>
                <a:latin typeface="DejaVu Sans"/>
                <a:ea typeface="DejaVu Sans"/>
                <a:cs typeface="DejaVu Sans"/>
              </a:defRPr>
            </a:defPPr>
          </a:lstStyle>
          <a:p>
            <a:pPr>
              <a:defRPr sz="2025" b="0">
                <a:solidFill>
                  <a:srgbClr val="173C30"/>
                </a:solidFill>
                <a:latin typeface="DejaVu Sans"/>
                <a:ea typeface="DejaVu Sans"/>
                <a:cs typeface="DejaVu Sans"/>
              </a:defRPr>
            </a:pPr>
            <a:r>
              <a:rPr sz="2025" b="0">
                <a:solidFill>
                  <a:srgbClr val="173C30"/>
                </a:solidFill>
                <a:latin typeface="DejaVu Sans"/>
                <a:ea typeface="DejaVu Sans"/>
                <a:cs typeface="DejaVu Sans"/>
              </a:rPr>
              <a:t>Apie būsimą viešnagę informuojame visų padalinių darbuotojus.</a:t>
            </a:r>
          </a:p>
        </p:txBody>
      </p:sp>
      <p:sp>
        <p:nvSpPr>
          <p:cNvPr id="6" name="situations">
            <a:extLst>
              <a:ext uri="{FF2B5EF4-FFF2-40B4-BE49-F238E27FC236}">
                <a16:creationId xmlns:a16="http://schemas.microsoft.com/office/drawing/2014/main" id="{E35BBFAE-B8AF-440A-AB0F-66BC45A1DAE1}"/>
              </a:ext>
            </a:extLst>
          </p:cNvPr>
          <p:cNvSpPr>
            <a:spLocks noGrp="1"/>
          </p:cNvSpPr>
          <p:nvPr/>
        </p:nvSpPr>
        <p:spPr>
          <a:xfrm>
            <a:off x="762000" y="5229225"/>
            <a:ext cx="10668000" cy="571500"/>
          </a:xfrm>
          <a:prstGeom prst="rect">
            <a:avLst/>
          </a:prstGeom>
          <a:noFill/>
          <a:ln w="0">
            <a:noFill/>
            <a:prstDash val="solid"/>
          </a:ln>
        </p:spPr>
        <p:txBody>
          <a:bodyPr lIns="0" tIns="0" rIns="0" bIns="0"/>
          <a:lstStyle>
            <a:defPPr>
              <a:defRPr sz="2025" b="0">
                <a:solidFill>
                  <a:srgbClr val="173C30"/>
                </a:solidFill>
                <a:latin typeface="DejaVu Sans"/>
                <a:ea typeface="DejaVu Sans"/>
                <a:cs typeface="DejaVu Sans"/>
              </a:defRPr>
            </a:defPPr>
          </a:lstStyle>
          <a:p>
            <a:pPr>
              <a:defRPr sz="2025" b="0">
                <a:solidFill>
                  <a:srgbClr val="173C30"/>
                </a:solidFill>
                <a:latin typeface="DejaVu Sans"/>
                <a:ea typeface="DejaVu Sans"/>
                <a:cs typeface="DejaVu Sans"/>
              </a:defRPr>
            </a:pPr>
            <a:r>
              <a:rPr sz="2025" b="0">
                <a:solidFill>
                  <a:srgbClr val="173C30"/>
                </a:solidFill>
                <a:latin typeface="DejaVu Sans"/>
                <a:ea typeface="DejaVu Sans"/>
                <a:cs typeface="DejaVu Sans"/>
              </a:rPr>
              <a:t>Iš anksto aptariame galimas situacijas ir darbuotojų veiksmus.</a:t>
            </a:r>
          </a:p>
        </p:txBody>
      </p:sp>
    </p:spTree>
    <p:extLst>
      <p:ext uri="{BB962C8B-B14F-4D97-AF65-F5344CB8AC3E}">
        <p14:creationId xmlns:p14="http://schemas.microsoft.com/office/powerpoint/2010/main" val="138265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8A8A15-3C84-4CD9-B7F4-9C964DB22015}"/>
              </a:ext>
            </a:extLst>
          </p:cNvPr>
          <p:cNvPicPr>
            <a:picLocks noChangeAspect="1"/>
          </p:cNvPicPr>
          <p:nvPr/>
        </p:nvPicPr>
        <p:blipFill>
          <a:blip r:embed="rId3"/>
          <a:stretch/>
        </p:blipFill>
        <p:spPr>
          <a:xfrm>
            <a:off x="762000" y="552450"/>
            <a:ext cx="2857499" cy="934826"/>
          </a:xfrm>
          <a:prstGeom prst="rect">
            <a:avLst/>
          </a:prstGeom>
        </p:spPr>
      </p:pic>
      <p:sp>
        <p:nvSpPr>
          <p:cNvPr id="2" name="rules-title">
            <a:extLst>
              <a:ext uri="{FF2B5EF4-FFF2-40B4-BE49-F238E27FC236}">
                <a16:creationId xmlns:a16="http://schemas.microsoft.com/office/drawing/2014/main" id="{536989D6-EEDA-4495-87D5-6041D659CEE2}"/>
              </a:ext>
            </a:extLst>
          </p:cNvPr>
          <p:cNvSpPr>
            <a:spLocks noGrp="1"/>
          </p:cNvSpPr>
          <p:nvPr/>
        </p:nvSpPr>
        <p:spPr>
          <a:xfrm>
            <a:off x="762000" y="1885950"/>
            <a:ext cx="10668000" cy="609600"/>
          </a:xfrm>
          <a:prstGeom prst="rect">
            <a:avLst/>
          </a:prstGeom>
          <a:noFill/>
          <a:ln w="0">
            <a:noFill/>
            <a:prstDash val="solid"/>
          </a:ln>
        </p:spPr>
        <p:txBody>
          <a:bodyPr lIns="0" tIns="0" rIns="0" bIns="0"/>
          <a:lstStyle>
            <a:defPPr>
              <a:defRPr sz="3450" b="1">
                <a:solidFill>
                  <a:srgbClr val="173C30"/>
                </a:solidFill>
                <a:latin typeface="DejaVu Sans"/>
                <a:ea typeface="DejaVu Sans"/>
                <a:cs typeface="DejaVu Sans"/>
              </a:defRPr>
            </a:defPPr>
          </a:lstStyle>
          <a:p>
            <a:pPr>
              <a:defRPr sz="3450" b="1">
                <a:solidFill>
                  <a:srgbClr val="173C30"/>
                </a:solidFill>
                <a:latin typeface="DejaVu Sans"/>
                <a:ea typeface="DejaVu Sans"/>
                <a:cs typeface="DejaVu Sans"/>
              </a:defRPr>
            </a:pPr>
            <a:r>
              <a:rPr sz="3450" b="1">
                <a:solidFill>
                  <a:srgbClr val="173C30"/>
                </a:solidFill>
                <a:latin typeface="DejaVu Sans"/>
                <a:ea typeface="DejaVu Sans"/>
                <a:cs typeface="DejaVu Sans"/>
              </a:rPr>
              <a:t>Kaip pritaikėme savo taisykles?</a:t>
            </a:r>
          </a:p>
        </p:txBody>
      </p:sp>
      <p:sp>
        <p:nvSpPr>
          <p:cNvPr id="3" name="step-four">
            <a:extLst>
              <a:ext uri="{FF2B5EF4-FFF2-40B4-BE49-F238E27FC236}">
                <a16:creationId xmlns:a16="http://schemas.microsoft.com/office/drawing/2014/main" id="{4A29C991-E177-4D32-BE75-8A961EBFB338}"/>
              </a:ext>
            </a:extLst>
          </p:cNvPr>
          <p:cNvSpPr>
            <a:spLocks noGrp="1"/>
          </p:cNvSpPr>
          <p:nvPr/>
        </p:nvSpPr>
        <p:spPr>
          <a:xfrm>
            <a:off x="762000" y="2762250"/>
            <a:ext cx="10668000" cy="457200"/>
          </a:xfrm>
          <a:prstGeom prst="rect">
            <a:avLst/>
          </a:prstGeom>
          <a:noFill/>
          <a:ln w="0">
            <a:noFill/>
            <a:prstDash val="solid"/>
          </a:ln>
        </p:spPr>
        <p:txBody>
          <a:bodyPr lIns="0" tIns="0" rIns="0" bIns="0"/>
          <a:lstStyle>
            <a:defPPr>
              <a:defRPr sz="2325" b="1">
                <a:solidFill>
                  <a:srgbClr val="173C30"/>
                </a:solidFill>
                <a:latin typeface="DejaVu Sans"/>
                <a:ea typeface="DejaVu Sans"/>
                <a:cs typeface="DejaVu Sans"/>
              </a:defRPr>
            </a:defPPr>
          </a:lstStyle>
          <a:p>
            <a:pPr>
              <a:defRPr sz="2325" b="1">
                <a:solidFill>
                  <a:srgbClr val="173C30"/>
                </a:solidFill>
                <a:latin typeface="DejaVu Sans"/>
                <a:ea typeface="DejaVu Sans"/>
                <a:cs typeface="DejaVu Sans"/>
              </a:defRPr>
            </a:pPr>
            <a:r>
              <a:rPr sz="2325" b="1">
                <a:solidFill>
                  <a:srgbClr val="173C30"/>
                </a:solidFill>
                <a:latin typeface="DejaVu Sans"/>
                <a:ea typeface="DejaVu Sans"/>
                <a:cs typeface="DejaVu Sans"/>
              </a:rPr>
              <a:t>4. Maitinimo paslaugos</a:t>
            </a:r>
          </a:p>
        </p:txBody>
      </p:sp>
      <p:sp>
        <p:nvSpPr>
          <p:cNvPr id="4" name="dining-principle">
            <a:extLst>
              <a:ext uri="{FF2B5EF4-FFF2-40B4-BE49-F238E27FC236}">
                <a16:creationId xmlns:a16="http://schemas.microsoft.com/office/drawing/2014/main" id="{F174FF08-BFBA-46FE-BCBE-F56929FFE320}"/>
              </a:ext>
            </a:extLst>
          </p:cNvPr>
          <p:cNvSpPr>
            <a:spLocks noGrp="1"/>
          </p:cNvSpPr>
          <p:nvPr/>
        </p:nvSpPr>
        <p:spPr>
          <a:xfrm>
            <a:off x="762000" y="3533775"/>
            <a:ext cx="6191250" cy="857250"/>
          </a:xfrm>
          <a:prstGeom prst="rect">
            <a:avLst/>
          </a:prstGeom>
          <a:noFill/>
          <a:ln w="0">
            <a:noFill/>
            <a:prstDash val="solid"/>
          </a:ln>
        </p:spPr>
        <p:txBody>
          <a:bodyPr lIns="0" tIns="0" rIns="0" bIns="0"/>
          <a:lstStyle>
            <a:defPPr>
              <a:defRPr sz="2325" b="1">
                <a:solidFill>
                  <a:srgbClr val="173C30"/>
                </a:solidFill>
                <a:latin typeface="DejaVu Sans"/>
                <a:ea typeface="DejaVu Sans"/>
                <a:cs typeface="DejaVu Sans"/>
              </a:defRPr>
            </a:defPPr>
          </a:lstStyle>
          <a:p>
            <a:pPr>
              <a:defRPr sz="2325" b="1">
                <a:solidFill>
                  <a:srgbClr val="173C30"/>
                </a:solidFill>
                <a:latin typeface="DejaVu Sans"/>
                <a:ea typeface="DejaVu Sans"/>
                <a:cs typeface="DejaVu Sans"/>
              </a:defRPr>
            </a:pPr>
            <a:r>
              <a:rPr sz="2325" b="1">
                <a:solidFill>
                  <a:srgbClr val="173C30"/>
                </a:solidFill>
                <a:latin typeface="DejaVu Sans"/>
                <a:ea typeface="DejaVu Sans"/>
                <a:cs typeface="DejaVu Sans"/>
              </a:rPr>
              <a:t>Laisvė rinktis maitinimo būdą ir salę.</a:t>
            </a:r>
          </a:p>
        </p:txBody>
      </p:sp>
      <p:sp>
        <p:nvSpPr>
          <p:cNvPr id="5" name="dining-options">
            <a:extLst>
              <a:ext uri="{FF2B5EF4-FFF2-40B4-BE49-F238E27FC236}">
                <a16:creationId xmlns:a16="http://schemas.microsoft.com/office/drawing/2014/main" id="{1AF6A43D-5023-4270-903C-D9654DAF0DDB}"/>
              </a:ext>
            </a:extLst>
          </p:cNvPr>
          <p:cNvSpPr>
            <a:spLocks noGrp="1"/>
          </p:cNvSpPr>
          <p:nvPr/>
        </p:nvSpPr>
        <p:spPr>
          <a:xfrm>
            <a:off x="762000" y="4619625"/>
            <a:ext cx="6191250" cy="904875"/>
          </a:xfrm>
          <a:prstGeom prst="rect">
            <a:avLst/>
          </a:prstGeom>
          <a:noFill/>
          <a:ln w="0">
            <a:noFill/>
            <a:prstDash val="solid"/>
          </a:ln>
        </p:spPr>
        <p:txBody>
          <a:bodyPr lIns="0" tIns="0" rIns="0" bIns="0"/>
          <a:lstStyle>
            <a:defPPr>
              <a:defRPr sz="2175" b="0">
                <a:solidFill>
                  <a:srgbClr val="173C30"/>
                </a:solidFill>
                <a:latin typeface="DejaVu Sans"/>
                <a:ea typeface="DejaVu Sans"/>
                <a:cs typeface="DejaVu Sans"/>
              </a:defRPr>
            </a:defPPr>
          </a:lstStyle>
          <a:p>
            <a:pPr>
              <a:defRPr sz="2175" b="0">
                <a:solidFill>
                  <a:srgbClr val="173C30"/>
                </a:solidFill>
                <a:latin typeface="DejaVu Sans"/>
                <a:ea typeface="DejaVu Sans"/>
                <a:cs typeface="DejaVu Sans"/>
              </a:defRPr>
            </a:pPr>
            <a:r>
              <a:rPr sz="2175" b="0">
                <a:solidFill>
                  <a:srgbClr val="173C30"/>
                </a:solidFill>
                <a:latin typeface="DejaVu Sans"/>
                <a:ea typeface="DejaVu Sans"/>
                <a:cs typeface="DejaVu Sans"/>
              </a:rPr>
              <a:t>Švediškas stalas arba</a:t>
            </a:r>
          </a:p>
          <a:p>
            <a:pPr>
              <a:defRPr sz="2175" b="0">
                <a:solidFill>
                  <a:srgbClr val="173C30"/>
                </a:solidFill>
                <a:latin typeface="DejaVu Sans"/>
                <a:ea typeface="DejaVu Sans"/>
                <a:cs typeface="DejaVu Sans"/>
              </a:defRPr>
            </a:pPr>
            <a:r>
              <a:rPr sz="2175" b="0">
                <a:solidFill>
                  <a:srgbClr val="173C30"/>
                </a:solidFill>
                <a:latin typeface="DejaVu Sans"/>
                <a:ea typeface="DejaVu Sans"/>
                <a:cs typeface="DejaVu Sans"/>
              </a:rPr>
              <a:t>patiekalai iš meniu.</a:t>
            </a:r>
          </a:p>
        </p:txBody>
      </p:sp>
      <p:sp>
        <p:nvSpPr>
          <p:cNvPr id="6" name="dining-rooms">
            <a:extLst>
              <a:ext uri="{FF2B5EF4-FFF2-40B4-BE49-F238E27FC236}">
                <a16:creationId xmlns:a16="http://schemas.microsoft.com/office/drawing/2014/main" id="{16F89E31-7DAA-4E9D-ACE9-090DD7584BBD}"/>
              </a:ext>
            </a:extLst>
          </p:cNvPr>
          <p:cNvSpPr>
            <a:spLocks noGrp="1"/>
          </p:cNvSpPr>
          <p:nvPr/>
        </p:nvSpPr>
        <p:spPr>
          <a:xfrm>
            <a:off x="762000" y="5762625"/>
            <a:ext cx="6191250" cy="523875"/>
          </a:xfrm>
          <a:prstGeom prst="rect">
            <a:avLst/>
          </a:prstGeom>
          <a:noFill/>
          <a:ln w="0">
            <a:noFill/>
            <a:prstDash val="solid"/>
          </a:ln>
        </p:spPr>
        <p:txBody>
          <a:bodyPr lIns="0" tIns="0" rIns="0" bIns="0"/>
          <a:lstStyle>
            <a:defPPr>
              <a:defRPr sz="2100" b="0">
                <a:solidFill>
                  <a:srgbClr val="173C30"/>
                </a:solidFill>
                <a:latin typeface="DejaVu Sans"/>
                <a:ea typeface="DejaVu Sans"/>
                <a:cs typeface="DejaVu Sans"/>
              </a:defRPr>
            </a:defPPr>
          </a:lstStyle>
          <a:p>
            <a:pPr>
              <a:defRPr sz="2100" b="0">
                <a:solidFill>
                  <a:srgbClr val="173C30"/>
                </a:solidFill>
                <a:latin typeface="DejaVu Sans"/>
                <a:ea typeface="DejaVu Sans"/>
                <a:cs typeface="DejaVu Sans"/>
              </a:defRPr>
            </a:pPr>
            <a:r>
              <a:rPr sz="2100" b="0">
                <a:solidFill>
                  <a:srgbClr val="173C30"/>
                </a:solidFill>
                <a:latin typeface="DejaVu Sans"/>
                <a:ea typeface="DejaVu Sans"/>
                <a:cs typeface="DejaVu Sans"/>
              </a:rPr>
              <a:t>Salę renkasi pats svečias.</a:t>
            </a:r>
          </a:p>
        </p:txBody>
      </p:sp>
      <p:pic>
        <p:nvPicPr>
          <p:cNvPr id="7" name="Picture 6">
            <a:extLst>
              <a:ext uri="{FF2B5EF4-FFF2-40B4-BE49-F238E27FC236}">
                <a16:creationId xmlns:a16="http://schemas.microsoft.com/office/drawing/2014/main" id="{74D1E065-1595-4079-A0D7-96E10A2C9858}"/>
              </a:ext>
            </a:extLst>
          </p:cNvPr>
          <p:cNvPicPr>
            <a:picLocks noChangeAspect="1"/>
          </p:cNvPicPr>
          <p:nvPr/>
        </p:nvPicPr>
        <p:blipFill>
          <a:blip r:embed="rId4"/>
          <a:stretch/>
        </p:blipFill>
        <p:spPr>
          <a:xfrm>
            <a:off x="7429500" y="2705100"/>
            <a:ext cx="4000500" cy="4000500"/>
          </a:xfrm>
          <a:prstGeom prst="rect">
            <a:avLst/>
          </a:prstGeom>
        </p:spPr>
      </p:pic>
    </p:spTree>
    <p:extLst>
      <p:ext uri="{BB962C8B-B14F-4D97-AF65-F5344CB8AC3E}">
        <p14:creationId xmlns:p14="http://schemas.microsoft.com/office/powerpoint/2010/main" val="1679529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AE9FA9-221C-4E43-BB5F-85EF7748830E}"/>
              </a:ext>
            </a:extLst>
          </p:cNvPr>
          <p:cNvPicPr>
            <a:picLocks noChangeAspect="1"/>
          </p:cNvPicPr>
          <p:nvPr/>
        </p:nvPicPr>
        <p:blipFill>
          <a:blip r:embed="rId3"/>
          <a:stretch/>
        </p:blipFill>
        <p:spPr>
          <a:xfrm>
            <a:off x="762000" y="552450"/>
            <a:ext cx="2857499" cy="934826"/>
          </a:xfrm>
          <a:prstGeom prst="rect">
            <a:avLst/>
          </a:prstGeom>
        </p:spPr>
      </p:pic>
      <p:sp>
        <p:nvSpPr>
          <p:cNvPr id="2" name="rules-title">
            <a:extLst>
              <a:ext uri="{FF2B5EF4-FFF2-40B4-BE49-F238E27FC236}">
                <a16:creationId xmlns:a16="http://schemas.microsoft.com/office/drawing/2014/main" id="{BDAFD73E-FC16-4FC8-BE46-EB3606A71976}"/>
              </a:ext>
            </a:extLst>
          </p:cNvPr>
          <p:cNvSpPr>
            <a:spLocks noGrp="1"/>
          </p:cNvSpPr>
          <p:nvPr/>
        </p:nvSpPr>
        <p:spPr>
          <a:xfrm>
            <a:off x="762000" y="1885950"/>
            <a:ext cx="10668000" cy="609600"/>
          </a:xfrm>
          <a:prstGeom prst="rect">
            <a:avLst/>
          </a:prstGeom>
          <a:noFill/>
          <a:ln w="0">
            <a:noFill/>
            <a:prstDash val="solid"/>
          </a:ln>
        </p:spPr>
        <p:txBody>
          <a:bodyPr lIns="0" tIns="0" rIns="0" bIns="0"/>
          <a:lstStyle>
            <a:defPPr>
              <a:defRPr sz="3450" b="1">
                <a:solidFill>
                  <a:srgbClr val="173C30"/>
                </a:solidFill>
                <a:latin typeface="DejaVu Sans"/>
                <a:ea typeface="DejaVu Sans"/>
                <a:cs typeface="DejaVu Sans"/>
              </a:defRPr>
            </a:defPPr>
          </a:lstStyle>
          <a:p>
            <a:pPr>
              <a:defRPr sz="3450" b="1">
                <a:solidFill>
                  <a:srgbClr val="173C30"/>
                </a:solidFill>
                <a:latin typeface="DejaVu Sans"/>
                <a:ea typeface="DejaVu Sans"/>
                <a:cs typeface="DejaVu Sans"/>
              </a:defRPr>
            </a:pPr>
            <a:r>
              <a:rPr sz="3450" b="1">
                <a:solidFill>
                  <a:srgbClr val="173C30"/>
                </a:solidFill>
                <a:latin typeface="DejaVu Sans"/>
                <a:ea typeface="DejaVu Sans"/>
                <a:cs typeface="DejaVu Sans"/>
              </a:rPr>
              <a:t>Kaip pritaikėme savo taisykles?</a:t>
            </a:r>
          </a:p>
        </p:txBody>
      </p:sp>
      <p:sp>
        <p:nvSpPr>
          <p:cNvPr id="3" name="step-five">
            <a:extLst>
              <a:ext uri="{FF2B5EF4-FFF2-40B4-BE49-F238E27FC236}">
                <a16:creationId xmlns:a16="http://schemas.microsoft.com/office/drawing/2014/main" id="{EDB1427B-9951-485F-AE8A-4D91903F65AF}"/>
              </a:ext>
            </a:extLst>
          </p:cNvPr>
          <p:cNvSpPr>
            <a:spLocks noGrp="1"/>
          </p:cNvSpPr>
          <p:nvPr/>
        </p:nvSpPr>
        <p:spPr>
          <a:xfrm>
            <a:off x="762000" y="2762250"/>
            <a:ext cx="10668000" cy="457200"/>
          </a:xfrm>
          <a:prstGeom prst="rect">
            <a:avLst/>
          </a:prstGeom>
          <a:noFill/>
          <a:ln w="0">
            <a:noFill/>
            <a:prstDash val="solid"/>
          </a:ln>
        </p:spPr>
        <p:txBody>
          <a:bodyPr lIns="0" tIns="0" rIns="0" bIns="0"/>
          <a:lstStyle>
            <a:defPPr>
              <a:defRPr sz="2325" b="1">
                <a:solidFill>
                  <a:srgbClr val="173C30"/>
                </a:solidFill>
                <a:latin typeface="DejaVu Sans"/>
                <a:ea typeface="DejaVu Sans"/>
                <a:cs typeface="DejaVu Sans"/>
              </a:defRPr>
            </a:defPPr>
          </a:lstStyle>
          <a:p>
            <a:pPr>
              <a:defRPr sz="2325" b="1">
                <a:solidFill>
                  <a:srgbClr val="173C30"/>
                </a:solidFill>
                <a:latin typeface="DejaVu Sans"/>
                <a:ea typeface="DejaVu Sans"/>
                <a:cs typeface="DejaVu Sans"/>
              </a:defRPr>
            </a:pPr>
            <a:r>
              <a:rPr sz="2325" b="1">
                <a:solidFill>
                  <a:srgbClr val="173C30"/>
                </a:solidFill>
                <a:latin typeface="DejaVu Sans"/>
                <a:ea typeface="DejaVu Sans"/>
                <a:cs typeface="DejaVu Sans"/>
              </a:rPr>
              <a:t>5. SPA paslaugos</a:t>
            </a:r>
          </a:p>
        </p:txBody>
      </p:sp>
      <p:sp>
        <p:nvSpPr>
          <p:cNvPr id="4" name="spa-access">
            <a:extLst>
              <a:ext uri="{FF2B5EF4-FFF2-40B4-BE49-F238E27FC236}">
                <a16:creationId xmlns:a16="http://schemas.microsoft.com/office/drawing/2014/main" id="{7BB6FBC9-2C73-4DBD-8FC9-C53F30C0BC04}"/>
              </a:ext>
            </a:extLst>
          </p:cNvPr>
          <p:cNvSpPr>
            <a:spLocks noGrp="1"/>
          </p:cNvSpPr>
          <p:nvPr/>
        </p:nvSpPr>
        <p:spPr>
          <a:xfrm>
            <a:off x="762000" y="3476625"/>
            <a:ext cx="6191250" cy="857250"/>
          </a:xfrm>
          <a:prstGeom prst="rect">
            <a:avLst/>
          </a:prstGeom>
          <a:noFill/>
          <a:ln w="0">
            <a:noFill/>
            <a:prstDash val="solid"/>
          </a:ln>
        </p:spPr>
        <p:txBody>
          <a:bodyPr lIns="0" tIns="0" rIns="0" bIns="0"/>
          <a:lstStyle>
            <a:defPPr>
              <a:defRPr sz="2325" b="1">
                <a:solidFill>
                  <a:srgbClr val="173C30"/>
                </a:solidFill>
                <a:latin typeface="DejaVu Sans"/>
                <a:ea typeface="DejaVu Sans"/>
                <a:cs typeface="DejaVu Sans"/>
              </a:defRPr>
            </a:defPPr>
          </a:lstStyle>
          <a:p>
            <a:pPr>
              <a:defRPr sz="2325" b="1">
                <a:solidFill>
                  <a:srgbClr val="173C30"/>
                </a:solidFill>
                <a:latin typeface="DejaVu Sans"/>
                <a:ea typeface="DejaVu Sans"/>
                <a:cs typeface="DejaVu Sans"/>
              </a:defRPr>
            </a:pPr>
            <a:r>
              <a:rPr sz="2325" b="1">
                <a:solidFill>
                  <a:srgbClr val="173C30"/>
                </a:solidFill>
                <a:latin typeface="DejaVu Sans"/>
                <a:ea typeface="DejaVu Sans"/>
                <a:cs typeface="DejaVu Sans"/>
              </a:rPr>
              <a:t>Visos SPA paslaugos prieinamos.</a:t>
            </a:r>
          </a:p>
        </p:txBody>
      </p:sp>
      <p:sp>
        <p:nvSpPr>
          <p:cNvPr id="5" name="treatments">
            <a:extLst>
              <a:ext uri="{FF2B5EF4-FFF2-40B4-BE49-F238E27FC236}">
                <a16:creationId xmlns:a16="http://schemas.microsoft.com/office/drawing/2014/main" id="{7BFC12B9-D6D3-4D6D-A9B4-9BC7BAD15105}"/>
              </a:ext>
            </a:extLst>
          </p:cNvPr>
          <p:cNvSpPr>
            <a:spLocks noGrp="1"/>
          </p:cNvSpPr>
          <p:nvPr/>
        </p:nvSpPr>
        <p:spPr>
          <a:xfrm>
            <a:off x="762000" y="4448175"/>
            <a:ext cx="6191250" cy="952500"/>
          </a:xfrm>
          <a:prstGeom prst="rect">
            <a:avLst/>
          </a:prstGeom>
          <a:noFill/>
          <a:ln w="0">
            <a:noFill/>
            <a:prstDash val="solid"/>
          </a:ln>
        </p:spPr>
        <p:txBody>
          <a:bodyPr lIns="0" tIns="0" rIns="0" bIns="0"/>
          <a:lstStyle>
            <a:defPPr>
              <a:defRPr sz="2025" b="0">
                <a:solidFill>
                  <a:srgbClr val="173C30"/>
                </a:solidFill>
                <a:latin typeface="DejaVu Sans"/>
                <a:ea typeface="DejaVu Sans"/>
                <a:cs typeface="DejaVu Sans"/>
              </a:defRPr>
            </a:defPPr>
          </a:lstStyle>
          <a:p>
            <a:pPr>
              <a:defRPr sz="2025" b="0">
                <a:solidFill>
                  <a:srgbClr val="173C30"/>
                </a:solidFill>
                <a:latin typeface="DejaVu Sans"/>
                <a:ea typeface="DejaVu Sans"/>
                <a:cs typeface="DejaVu Sans"/>
              </a:defRPr>
            </a:pPr>
            <a:r>
              <a:rPr sz="2025" b="0">
                <a:solidFill>
                  <a:srgbClr val="173C30"/>
                </a:solidFill>
                <a:latin typeface="DejaVu Sans"/>
                <a:ea typeface="DejaVu Sans"/>
                <a:cs typeface="DejaVu Sans"/>
              </a:rPr>
              <a:t>Pagal susitarimą šuo lieka kambaryje</a:t>
            </a:r>
          </a:p>
          <a:p>
            <a:pPr>
              <a:defRPr sz="2025" b="0">
                <a:solidFill>
                  <a:srgbClr val="173C30"/>
                </a:solidFill>
                <a:latin typeface="DejaVu Sans"/>
                <a:ea typeface="DejaVu Sans"/>
                <a:cs typeface="DejaVu Sans"/>
              </a:defRPr>
            </a:pPr>
            <a:r>
              <a:rPr sz="2025" b="0">
                <a:solidFill>
                  <a:srgbClr val="173C30"/>
                </a:solidFill>
                <a:latin typeface="DejaVu Sans"/>
                <a:ea typeface="DejaVu Sans"/>
                <a:cs typeface="DejaVu Sans"/>
              </a:rPr>
              <a:t>arba ramiai būna šalia per procedūrą.</a:t>
            </a:r>
          </a:p>
        </p:txBody>
      </p:sp>
      <p:sp>
        <p:nvSpPr>
          <p:cNvPr id="6" name="pool">
            <a:extLst>
              <a:ext uri="{FF2B5EF4-FFF2-40B4-BE49-F238E27FC236}">
                <a16:creationId xmlns:a16="http://schemas.microsoft.com/office/drawing/2014/main" id="{E0F8F36D-642C-4AB8-B5CF-330A24191C6C}"/>
              </a:ext>
            </a:extLst>
          </p:cNvPr>
          <p:cNvSpPr>
            <a:spLocks noGrp="1"/>
          </p:cNvSpPr>
          <p:nvPr/>
        </p:nvSpPr>
        <p:spPr>
          <a:xfrm>
            <a:off x="762000" y="5524500"/>
            <a:ext cx="6191250" cy="1047750"/>
          </a:xfrm>
          <a:prstGeom prst="rect">
            <a:avLst/>
          </a:prstGeom>
          <a:noFill/>
          <a:ln w="0">
            <a:noFill/>
            <a:prstDash val="solid"/>
          </a:ln>
        </p:spPr>
        <p:txBody>
          <a:bodyPr lIns="0" tIns="0" rIns="0" bIns="0"/>
          <a:lstStyle>
            <a:defPPr>
              <a:defRPr sz="1875" b="0">
                <a:solidFill>
                  <a:srgbClr val="173C30"/>
                </a:solidFill>
                <a:latin typeface="DejaVu Sans"/>
                <a:ea typeface="DejaVu Sans"/>
                <a:cs typeface="DejaVu Sans"/>
              </a:defRPr>
            </a:defPPr>
          </a:lstStyle>
          <a:p>
            <a:pPr>
              <a:defRPr sz="1875" b="0">
                <a:solidFill>
                  <a:srgbClr val="173C30"/>
                </a:solidFill>
                <a:latin typeface="DejaVu Sans"/>
                <a:ea typeface="DejaVu Sans"/>
                <a:cs typeface="DejaVu Sans"/>
              </a:defRPr>
            </a:pPr>
            <a:r>
              <a:rPr sz="1875" b="0">
                <a:solidFill>
                  <a:srgbClr val="173C30"/>
                </a:solidFill>
                <a:latin typeface="DejaVu Sans"/>
                <a:ea typeface="DejaVu Sans"/>
                <a:cs typeface="DejaVu Sans"/>
              </a:rPr>
              <a:t>Šunys mokomi ramiai gulėti baseino</a:t>
            </a:r>
          </a:p>
          <a:p>
            <a:pPr>
              <a:defRPr sz="1875" b="0">
                <a:solidFill>
                  <a:srgbClr val="173C30"/>
                </a:solidFill>
                <a:latin typeface="DejaVu Sans"/>
                <a:ea typeface="DejaVu Sans"/>
                <a:cs typeface="DejaVu Sans"/>
              </a:defRPr>
            </a:pPr>
            <a:r>
              <a:rPr sz="1875" b="0">
                <a:solidFill>
                  <a:srgbClr val="173C30"/>
                </a:solidFill>
                <a:latin typeface="DejaVu Sans"/>
                <a:ea typeface="DejaVu Sans"/>
                <a:cs typeface="DejaVu Sans"/>
              </a:rPr>
              <a:t>erdvėje ant specialaus pakloto,</a:t>
            </a:r>
          </a:p>
          <a:p>
            <a:pPr>
              <a:defRPr sz="1875" b="0">
                <a:solidFill>
                  <a:srgbClr val="173C30"/>
                </a:solidFill>
                <a:latin typeface="DejaVu Sans"/>
                <a:ea typeface="DejaVu Sans"/>
                <a:cs typeface="DejaVu Sans"/>
              </a:defRPr>
            </a:pPr>
            <a:r>
              <a:rPr sz="1875" b="0">
                <a:solidFill>
                  <a:srgbClr val="173C30"/>
                </a:solidFill>
                <a:latin typeface="DejaVu Sans"/>
                <a:ea typeface="DejaVu Sans"/>
                <a:cs typeface="DejaVu Sans"/>
              </a:rPr>
              <a:t>nelipant į vandenį.</a:t>
            </a:r>
          </a:p>
        </p:txBody>
      </p:sp>
      <p:pic>
        <p:nvPicPr>
          <p:cNvPr id="7" name="Picture 6">
            <a:extLst>
              <a:ext uri="{FF2B5EF4-FFF2-40B4-BE49-F238E27FC236}">
                <a16:creationId xmlns:a16="http://schemas.microsoft.com/office/drawing/2014/main" id="{FAA30376-F4D0-4D33-BBA6-E7638EA04C88}"/>
              </a:ext>
            </a:extLst>
          </p:cNvPr>
          <p:cNvPicPr>
            <a:picLocks noChangeAspect="1"/>
          </p:cNvPicPr>
          <p:nvPr/>
        </p:nvPicPr>
        <p:blipFill>
          <a:blip r:embed="rId4"/>
          <a:stretch/>
        </p:blipFill>
        <p:spPr>
          <a:xfrm>
            <a:off x="7429500" y="2705100"/>
            <a:ext cx="4000500" cy="4000500"/>
          </a:xfrm>
          <a:prstGeom prst="rect">
            <a:avLst/>
          </a:prstGeom>
        </p:spPr>
      </p:pic>
    </p:spTree>
    <p:extLst>
      <p:ext uri="{BB962C8B-B14F-4D97-AF65-F5344CB8AC3E}">
        <p14:creationId xmlns:p14="http://schemas.microsoft.com/office/powerpoint/2010/main" val="152338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5EBD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C88776-C67F-47BF-A9B0-D4CA622402D7}"/>
              </a:ext>
            </a:extLst>
          </p:cNvPr>
          <p:cNvPicPr>
            <a:picLocks noChangeAspect="1"/>
          </p:cNvPicPr>
          <p:nvPr/>
        </p:nvPicPr>
        <p:blipFill>
          <a:blip r:embed="rId3"/>
          <a:stretch/>
        </p:blipFill>
        <p:spPr>
          <a:xfrm>
            <a:off x="762000" y="552450"/>
            <a:ext cx="2857499" cy="934826"/>
          </a:xfrm>
          <a:prstGeom prst="rect">
            <a:avLst/>
          </a:prstGeom>
        </p:spPr>
      </p:pic>
      <p:sp>
        <p:nvSpPr>
          <p:cNvPr id="2" name="closing-message">
            <a:extLst>
              <a:ext uri="{FF2B5EF4-FFF2-40B4-BE49-F238E27FC236}">
                <a16:creationId xmlns:a16="http://schemas.microsoft.com/office/drawing/2014/main" id="{2CEDD914-B4DE-4FA1-82D1-C395958180E9}"/>
              </a:ext>
            </a:extLst>
          </p:cNvPr>
          <p:cNvSpPr>
            <a:spLocks noGrp="1"/>
          </p:cNvSpPr>
          <p:nvPr/>
        </p:nvSpPr>
        <p:spPr>
          <a:xfrm>
            <a:off x="762000" y="2628900"/>
            <a:ext cx="5429250" cy="2286000"/>
          </a:xfrm>
          <a:prstGeom prst="rect">
            <a:avLst/>
          </a:prstGeom>
          <a:noFill/>
          <a:ln w="0">
            <a:noFill/>
            <a:prstDash val="solid"/>
          </a:ln>
        </p:spPr>
        <p:txBody>
          <a:bodyPr lIns="0" tIns="0" rIns="0" bIns="0"/>
          <a:lstStyle>
            <a:defPPr>
              <a:defRPr sz="3450" b="1">
                <a:solidFill>
                  <a:srgbClr val="173C30"/>
                </a:solidFill>
                <a:latin typeface="DejaVu Sans"/>
                <a:ea typeface="DejaVu Sans"/>
                <a:cs typeface="DejaVu Sans"/>
              </a:defRPr>
            </a:defPPr>
          </a:lstStyle>
          <a:p>
            <a:pPr>
              <a:defRPr sz="3450" b="1">
                <a:solidFill>
                  <a:srgbClr val="173C30"/>
                </a:solidFill>
                <a:latin typeface="DejaVu Sans"/>
                <a:ea typeface="DejaVu Sans"/>
                <a:cs typeface="DejaVu Sans"/>
              </a:defRPr>
            </a:pPr>
            <a:r>
              <a:rPr sz="3450" b="1">
                <a:solidFill>
                  <a:srgbClr val="173C30"/>
                </a:solidFill>
                <a:latin typeface="DejaVu Sans"/>
                <a:ea typeface="DejaVu Sans"/>
                <a:cs typeface="DejaVu Sans"/>
              </a:rPr>
              <a:t>Poilsis prasideda</a:t>
            </a:r>
          </a:p>
          <a:p>
            <a:pPr>
              <a:defRPr sz="3450" b="1">
                <a:solidFill>
                  <a:srgbClr val="173C30"/>
                </a:solidFill>
                <a:latin typeface="DejaVu Sans"/>
                <a:ea typeface="DejaVu Sans"/>
                <a:cs typeface="DejaVu Sans"/>
              </a:defRPr>
            </a:pPr>
            <a:r>
              <a:rPr sz="3450" b="1">
                <a:solidFill>
                  <a:srgbClr val="173C30"/>
                </a:solidFill>
                <a:latin typeface="DejaVu Sans"/>
                <a:ea typeface="DejaVu Sans"/>
                <a:cs typeface="DejaVu Sans"/>
              </a:rPr>
              <a:t>nuo jausmo,</a:t>
            </a:r>
          </a:p>
          <a:p>
            <a:pPr>
              <a:defRPr sz="3450" b="1">
                <a:solidFill>
                  <a:srgbClr val="173C30"/>
                </a:solidFill>
                <a:latin typeface="DejaVu Sans"/>
                <a:ea typeface="DejaVu Sans"/>
                <a:cs typeface="DejaVu Sans"/>
              </a:defRPr>
            </a:pPr>
            <a:r>
              <a:rPr sz="3450" b="1">
                <a:solidFill>
                  <a:srgbClr val="173C30"/>
                </a:solidFill>
                <a:latin typeface="DejaVu Sans"/>
                <a:ea typeface="DejaVu Sans"/>
                <a:cs typeface="DejaVu Sans"/>
              </a:rPr>
              <a:t>kad esi laukiamas.</a:t>
            </a:r>
          </a:p>
        </p:txBody>
      </p:sp>
      <p:sp>
        <p:nvSpPr>
          <p:cNvPr id="3" name="thanks">
            <a:extLst>
              <a:ext uri="{FF2B5EF4-FFF2-40B4-BE49-F238E27FC236}">
                <a16:creationId xmlns:a16="http://schemas.microsoft.com/office/drawing/2014/main" id="{50DC08CA-616A-4634-900F-AD51FEB1D1E7}"/>
              </a:ext>
            </a:extLst>
          </p:cNvPr>
          <p:cNvSpPr>
            <a:spLocks noGrp="1"/>
          </p:cNvSpPr>
          <p:nvPr/>
        </p:nvSpPr>
        <p:spPr>
          <a:xfrm>
            <a:off x="762000" y="5800725"/>
            <a:ext cx="4762500" cy="476250"/>
          </a:xfrm>
          <a:prstGeom prst="rect">
            <a:avLst/>
          </a:prstGeom>
          <a:noFill/>
          <a:ln w="0">
            <a:noFill/>
            <a:prstDash val="solid"/>
          </a:ln>
        </p:spPr>
        <p:txBody>
          <a:bodyPr lIns="0" tIns="0" rIns="0" bIns="0"/>
          <a:lstStyle>
            <a:defPPr>
              <a:defRPr sz="2025">
                <a:solidFill>
                  <a:srgbClr val="173C30"/>
                </a:solidFill>
                <a:latin typeface="DejaVu Sans"/>
                <a:ea typeface="DejaVu Sans"/>
                <a:cs typeface="DejaVu Sans"/>
              </a:defRPr>
            </a:defPPr>
          </a:lstStyle>
          <a:p>
            <a:pPr>
              <a:defRPr sz="2025">
                <a:solidFill>
                  <a:srgbClr val="173C30"/>
                </a:solidFill>
                <a:latin typeface="DejaVu Sans"/>
                <a:ea typeface="DejaVu Sans"/>
                <a:cs typeface="DejaVu Sans"/>
              </a:defRPr>
            </a:pPr>
            <a:r>
              <a:rPr sz="2025">
                <a:solidFill>
                  <a:srgbClr val="173C30"/>
                </a:solidFill>
                <a:latin typeface="DejaVu Sans"/>
                <a:ea typeface="DejaVu Sans"/>
                <a:cs typeface="DejaVu Sans"/>
              </a:rPr>
              <a:t>Ačiū už dėmesį</a:t>
            </a:r>
          </a:p>
        </p:txBody>
      </p:sp>
      <p:pic>
        <p:nvPicPr>
          <p:cNvPr id="4" name="Picture 3">
            <a:extLst>
              <a:ext uri="{FF2B5EF4-FFF2-40B4-BE49-F238E27FC236}">
                <a16:creationId xmlns:a16="http://schemas.microsoft.com/office/drawing/2014/main" id="{5C7A4967-2918-4929-92DA-32B6DA4C9268}"/>
              </a:ext>
            </a:extLst>
          </p:cNvPr>
          <p:cNvPicPr>
            <a:picLocks noChangeAspect="1"/>
          </p:cNvPicPr>
          <p:nvPr/>
        </p:nvPicPr>
        <p:blipFill>
          <a:blip r:embed="rId4"/>
          <a:stretch/>
        </p:blipFill>
        <p:spPr>
          <a:xfrm>
            <a:off x="6667500" y="1571625"/>
            <a:ext cx="4762500" cy="4762500"/>
          </a:xfrm>
          <a:prstGeom prst="rect">
            <a:avLst/>
          </a:prstGeom>
        </p:spPr>
      </p:pic>
    </p:spTree>
    <p:extLst>
      <p:ext uri="{BB962C8B-B14F-4D97-AF65-F5344CB8AC3E}">
        <p14:creationId xmlns:p14="http://schemas.microsoft.com/office/powerpoint/2010/main" val="53747932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1208</Words>
  <Application>Microsoft Office PowerPoint</Application>
  <DocSecurity>0</DocSecurity>
  <PresentationFormat>Widescreen</PresentationFormat>
  <Paragraphs>88</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Aptos</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LVRA Info</cp:lastModifiedBy>
  <cp:revision>1</cp:revision>
  <dcterms:created xsi:type="dcterms:W3CDTF">2026-10-16T14:08:43Z</dcterms:created>
  <dcterms:modified xsi:type="dcterms:W3CDTF">2026-10-17T09:42:02Z</dcterms:modified>
</cp:coreProperties>
</file>