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330" r:id="rId3"/>
    <p:sldId id="281" r:id="rId4"/>
    <p:sldId id="299" r:id="rId5"/>
    <p:sldId id="331" r:id="rId6"/>
    <p:sldId id="305" r:id="rId7"/>
    <p:sldId id="284" r:id="rId8"/>
    <p:sldId id="329" r:id="rId9"/>
    <p:sldId id="260" r:id="rId10"/>
    <p:sldId id="312" r:id="rId11"/>
    <p:sldId id="344" r:id="rId12"/>
    <p:sldId id="265" r:id="rId13"/>
  </p:sldIdLst>
  <p:sldSz cx="18288000" cy="10287000"/>
  <p:notesSz cx="6858000" cy="9144000"/>
  <p:embeddedFontLst>
    <p:embeddedFont>
      <p:font typeface="Arimo" panose="020B0604020202020204" charset="0"/>
      <p:regular r:id="rId15"/>
    </p:embeddedFont>
  </p:embeddedFontLst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282929-826F-42C4-B0EF-7E2F7D99BD7C}">
          <p14:sldIdLst>
            <p14:sldId id="256"/>
            <p14:sldId id="330"/>
            <p14:sldId id="281"/>
            <p14:sldId id="299"/>
            <p14:sldId id="331"/>
            <p14:sldId id="305"/>
            <p14:sldId id="284"/>
            <p14:sldId id="329"/>
            <p14:sldId id="260"/>
            <p14:sldId id="312"/>
            <p14:sldId id="34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534F21-D0D1-660B-1EC2-2B9074ACA212}" name="Jūratė Mikelaitytė-Villares" initials="JM" userId="S::Jurate.Mikelaityte@kt.gov.lt::ed567177-abe3-47d0-a730-02dd260c2ae9" providerId="AD"/>
  <p188:author id="{348F6335-0868-6C10-EABE-8A78D37F45F3}" name="Vesta Saulytė" initials="VS" userId="S::Vesta.Saulyte@kt.gov.lt::6d32cad8-2657-46cb-8fa7-0c1aa910a3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A8D"/>
    <a:srgbClr val="FDF3EC"/>
    <a:srgbClr val="A7C6F0"/>
    <a:srgbClr val="27649D"/>
    <a:srgbClr val="26639C"/>
    <a:srgbClr val="0E3673"/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5043" autoAdjust="0"/>
  </p:normalViewPr>
  <p:slideViewPr>
    <p:cSldViewPr>
      <p:cViewPr varScale="1">
        <p:scale>
          <a:sx n="33" d="100"/>
          <a:sy n="33" d="100"/>
        </p:scale>
        <p:origin x="1200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9T08:31:46.67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9T08:31:48.68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3534 436 0,'-3533'-435'0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9T08:31:49.76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1777-92EC-41F6-A262-85A2C14A1A31}" type="datetimeFigureOut">
              <a:rPr lang="lt-LT" smtClean="0"/>
              <a:t>2025-10-15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DAD-AF00-452C-8CB8-55BB26827B7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13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44DAD-AF00-452C-8CB8-55BB26827B78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039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83334-2A53-5692-9920-E918DB2C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77D2A-6295-A218-829E-ED07C281B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515C4-BA9A-F572-F893-3EA474192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FF73A-3D5F-FED1-857B-481B47290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44DAD-AF00-452C-8CB8-55BB26827B78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420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21ABF-3FA4-72A9-1E55-4679FDB1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43734-958B-E5C0-7D26-982EA4E6E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23DACE-9B67-F25B-4AB8-48D3CEE4D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36831-FFBC-18ED-F4B7-B9F00E3F1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44DAD-AF00-452C-8CB8-55BB26827B78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3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44DAD-AF00-452C-8CB8-55BB26827B78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197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44DAD-AF00-452C-8CB8-55BB26827B78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703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44DAD-AF00-452C-8CB8-55BB26827B78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941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44DAD-AF00-452C-8CB8-55BB26827B78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1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7360D-53FF-C934-D532-F83630B32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D6CC8-E974-6C08-2C10-C064C2B18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6081E-7F0B-763C-EC6E-E4E08F169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98FE-79E4-F2EC-BEFB-A6A005C7B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44DAD-AF00-452C-8CB8-55BB26827B78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092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94143-2D9D-763B-4B31-6B837A7F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74F9D-6E4C-EF90-73F9-CCB1CCA57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AE5AD-609C-744F-E0C3-EF265FF51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B3623-FF78-431C-CAF6-D6F8239DF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44DAD-AF00-452C-8CB8-55BB26827B78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6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44DAD-AF00-452C-8CB8-55BB26827B78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29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B89D6-43C7-1815-9149-2B855F332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F9619-6DEE-D13E-A77E-C8E1737F1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E5510-97D2-3D40-F84C-E8806E29B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E2641-4DFA-2031-5617-B18236AC6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44DAD-AF00-452C-8CB8-55BB26827B78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44DAD-AF00-452C-8CB8-55BB26827B78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720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15B6-9A2C-554C-388A-98F3980FF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BA990-4779-9C86-DA45-B3C253C70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46E1-6310-ECC3-F079-3BE81324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25FF0-0489-24CF-16CF-7F2CF930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2CEFD-21CE-0C08-D9A0-C8473844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BF54-7969-6E06-69A8-463126E4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5CB8-1EB3-35D0-5E51-7FCF9BE73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7A73D-6077-6104-D1EB-1204E445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22E44-04F4-7291-ED93-235153F5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38F91-2A7C-13FB-603A-9B37E05C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2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70AE1-C56D-6B5F-6DFC-A26FDF54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DE5D3-D1CA-8C8B-6C70-C29CCC689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6DCF5-1C65-48FB-ADC9-99F36179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049A8-EB33-CBAA-5F77-FC436087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572C-F1B7-50B1-250C-816BBAB3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1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7C7C-E6FB-DFDA-DC28-4BFCEC6D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F452-303B-3B8C-2C76-5380E5DD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6DCB-53BF-E9A4-E8E1-1494E1DF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F886C-2EFC-0D6D-C356-7898F54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5412C-2CE7-B39D-544F-2C50247F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5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F46F-E20D-5BE1-CAA8-5F2F9416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51ED-8EF7-6149-E9CF-AF7A2496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8AFB-E1DA-9C84-8D6D-DD0555F0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3303F-C9DA-466B-7E37-8A3DA980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FB7BA-4AD8-E443-8EC0-4A83CD39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5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4A09-857F-6176-1CDD-0A7F9F46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1C4D-D7F0-FF89-2A9F-305C50095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754A4-5AE7-631B-6947-513DCB72F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8AF06-65DC-EBFB-30CF-9718E941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1A417-924F-C411-1BDF-D2FCDAC9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8491F-BA04-EBFC-95C9-423B32F4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3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8257-4DEC-95A1-19E5-4DCFA145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F2038-2AF0-CFE8-06D6-71E300FB9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76BA7-B73C-7C63-B2D5-BD460E7F7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BA73A-D1C7-FDEB-BE4D-F7EAD1C26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A0E2B-A07A-FC3F-3823-E23CDCD46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66655-8322-3978-5EC7-26D2D279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B9E9D-C893-514E-B531-FDD6BDA1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3FA8C-159B-D8E9-A60B-78846A38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8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0EAD-59D3-DCC1-0D7C-9739AD11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20E94-E61A-851E-696F-0D40394D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B48A5-17B4-D4C6-DEA1-505F807E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EF949-6647-F6F4-3685-A5DF3EB4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39141-22A1-FC20-B79D-E4F9502D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58399-F139-FF24-BA29-9231FD51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8086-DDF5-20BB-E1CD-FFB5747B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DEB8-D0A7-99DC-2535-B73E1998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11F2-0905-2A93-8DE9-226F9B5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350DF-D611-5CDD-C6F3-BAD1AC058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A5646-4FC9-4E0B-9D95-F4739EF2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6A2A-0709-710D-2F08-071CB93F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BF427-722D-72EB-D896-489EB774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4DEF-D033-A505-94CC-54F7B509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FCA41-EA1E-F347-60FF-4981699B7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52059-6377-0477-F1DA-4F4919A41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D2C60-5A5A-15DF-CCBE-F46BD394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4FA03-B87D-F458-9D44-8DE33E9E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1E736-6878-61DA-097F-E11465B0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4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61F67-E5F7-5539-83DF-CC17DD14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710A-DE7F-DC12-1440-E704B44D7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9347-0FCD-3C7B-C2D4-E19E6E0C7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CB11-ED79-E8BB-512D-7146AEE18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762F8-01C6-D59F-81DF-E694E333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94878" y="2042766"/>
            <a:ext cx="13574416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lt-LT" sz="7168" spc="716" dirty="0">
                <a:solidFill>
                  <a:srgbClr val="FFFFFF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Reglamento 2019/1150 paskirtis ir taikymas: kaip apginti savo teises dirbant su interneto platformomis?</a:t>
            </a:r>
            <a:endParaRPr lang="lt-LT" sz="7168" spc="716" noProof="0" dirty="0">
              <a:solidFill>
                <a:srgbClr val="FFFFFF"/>
              </a:solidFill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525000" y="9467573"/>
            <a:ext cx="1600200" cy="55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lt-LT" sz="3000" spc="381" noProof="0" dirty="0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mo"/>
              </a:rPr>
              <a:t>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84249" y="7864812"/>
            <a:ext cx="6085045" cy="1167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72"/>
              </a:lnSpc>
            </a:pPr>
            <a:r>
              <a:rPr lang="lt-LT" sz="3000" spc="381" noProof="0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Agnė Richard</a:t>
            </a:r>
          </a:p>
          <a:p>
            <a:pPr algn="r">
              <a:lnSpc>
                <a:spcPts val="4772"/>
              </a:lnSpc>
            </a:pPr>
            <a:endParaRPr lang="lt-LT" sz="3000" spc="381" noProof="0" dirty="0">
              <a:solidFill>
                <a:srgbClr val="FFFFFF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sp>
        <p:nvSpPr>
          <p:cNvPr id="5" name="Freeform 5"/>
          <p:cNvSpPr/>
          <p:nvPr/>
        </p:nvSpPr>
        <p:spPr>
          <a:xfrm rot="8350193">
            <a:off x="1145779" y="1642006"/>
            <a:ext cx="5356612" cy="11558995"/>
          </a:xfrm>
          <a:custGeom>
            <a:avLst/>
            <a:gdLst/>
            <a:ahLst/>
            <a:cxnLst/>
            <a:rect l="l" t="t" r="r" b="b"/>
            <a:pathLst>
              <a:path w="5498896" h="12052376">
                <a:moveTo>
                  <a:pt x="0" y="0"/>
                </a:moveTo>
                <a:lnTo>
                  <a:pt x="5498897" y="0"/>
                </a:lnTo>
                <a:lnTo>
                  <a:pt x="5498897" y="12052376"/>
                </a:lnTo>
                <a:lnTo>
                  <a:pt x="0" y="1205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noProof="0" dirty="0">
              <a:solidFill>
                <a:schemeClr val="tx2"/>
              </a:solidFill>
            </a:endParaRPr>
          </a:p>
        </p:txBody>
      </p:sp>
      <p:pic>
        <p:nvPicPr>
          <p:cNvPr id="7" name="Paveikslėlis 6" descr="Paveikslėlis, kuriame yra tekstas, Šriftas, ekrano kopija, Grafika&#10;&#10;Dirbtinio intelekto sugeneruotas turinys gali būti neteisingas.">
            <a:extLst>
              <a:ext uri="{FF2B5EF4-FFF2-40B4-BE49-F238E27FC236}">
                <a16:creationId xmlns:a16="http://schemas.microsoft.com/office/drawing/2014/main" id="{425E7DA7-3664-6CF4-4A7F-3236E070C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64" y="302887"/>
            <a:ext cx="4036016" cy="976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873CB-4F41-FC5B-7F1E-3A7DDFDBF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90D86-2803-8E96-6E9A-6AB1C231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64" y="0"/>
            <a:ext cx="1603684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0">
              <a:srgbClr val="27649D"/>
            </a:gs>
            <a:gs pos="53200">
              <a:schemeClr val="bg1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6DBCD-6310-A85E-91DA-EAD0CF06A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436F620-1809-9848-9C92-8191C2E078A5}"/>
              </a:ext>
            </a:extLst>
          </p:cNvPr>
          <p:cNvSpPr/>
          <p:nvPr/>
        </p:nvSpPr>
        <p:spPr>
          <a:xfrm rot="-2929813">
            <a:off x="-633624" y="103799"/>
            <a:ext cx="2510039" cy="2468966"/>
          </a:xfrm>
          <a:custGeom>
            <a:avLst/>
            <a:gdLst/>
            <a:ahLst/>
            <a:cxnLst/>
            <a:rect l="l" t="t" r="r" b="b"/>
            <a:pathLst>
              <a:path w="2510039" h="2468966">
                <a:moveTo>
                  <a:pt x="0" y="0"/>
                </a:moveTo>
                <a:lnTo>
                  <a:pt x="2510040" y="0"/>
                </a:lnTo>
                <a:lnTo>
                  <a:pt x="2510040" y="2468966"/>
                </a:lnTo>
                <a:lnTo>
                  <a:pt x="0" y="2468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C8F16EF-1ABE-8114-C879-29A445BA985B}"/>
              </a:ext>
            </a:extLst>
          </p:cNvPr>
          <p:cNvSpPr/>
          <p:nvPr/>
        </p:nvSpPr>
        <p:spPr>
          <a:xfrm rot="-2929813">
            <a:off x="1975479" y="-53244"/>
            <a:ext cx="1242011" cy="1221687"/>
          </a:xfrm>
          <a:custGeom>
            <a:avLst/>
            <a:gdLst/>
            <a:ahLst/>
            <a:cxnLst/>
            <a:rect l="l" t="t" r="r" b="b"/>
            <a:pathLst>
              <a:path w="1242011" h="1221687">
                <a:moveTo>
                  <a:pt x="0" y="0"/>
                </a:moveTo>
                <a:lnTo>
                  <a:pt x="1242010" y="0"/>
                </a:lnTo>
                <a:lnTo>
                  <a:pt x="1242010" y="1221687"/>
                </a:lnTo>
                <a:lnTo>
                  <a:pt x="0" y="1221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B058842-9849-0253-65E3-B1F68EEB54BA}"/>
              </a:ext>
            </a:extLst>
          </p:cNvPr>
          <p:cNvSpPr txBox="1"/>
          <p:nvPr/>
        </p:nvSpPr>
        <p:spPr>
          <a:xfrm>
            <a:off x="5710960" y="674582"/>
            <a:ext cx="5938446" cy="2102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0" b="1" i="0" u="none" strike="noStrike" kern="1200" cap="none" spc="8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Gairės</a:t>
            </a:r>
          </a:p>
          <a:p>
            <a:pPr marL="0" marR="0" lvl="0" indent="0" algn="ctr" defTabSz="914400" rtl="0" eaLnBrk="1" fontAlgn="auto" latinLnBrk="0" hangingPunct="1">
              <a:lnSpc>
                <a:spcPts val="8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5000" b="1" i="0" u="none" strike="noStrike" kern="1200" cap="none" spc="81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04427-A61D-1456-601B-F3629B4E7728}"/>
              </a:ext>
            </a:extLst>
          </p:cNvPr>
          <p:cNvSpPr txBox="1"/>
          <p:nvPr/>
        </p:nvSpPr>
        <p:spPr>
          <a:xfrm>
            <a:off x="621395" y="4914900"/>
            <a:ext cx="6541405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040"/>
              </a:lnSpc>
            </a:pP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Reglamento (ES) 2019/1150 taikymo interneto platformoms ir paieškos sistemoms </a:t>
            </a:r>
            <a:r>
              <a:rPr lang="lt-LT" sz="4000" dirty="0">
                <a:solidFill>
                  <a:srgbClr val="194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gairės </a:t>
            </a:r>
          </a:p>
          <a:p>
            <a:pPr marL="0" marR="0" lvl="0" indent="0" algn="just" defTabSz="914400" rtl="0" eaLnBrk="1" fontAlgn="auto" latinLnBrk="0" hangingPunct="1">
              <a:lnSpc>
                <a:spcPts val="4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38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C49C2-1D79-FE9B-0737-E33874AA43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313" b="25634"/>
          <a:stretch>
            <a:fillRect/>
          </a:stretch>
        </p:blipFill>
        <p:spPr>
          <a:xfrm>
            <a:off x="11431536" y="-7"/>
            <a:ext cx="6869814" cy="530475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4A7CFF-B16B-3C0C-4473-65A6190B50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0500" r="2" b="10809"/>
          <a:stretch>
            <a:fillRect/>
          </a:stretch>
        </p:blipFill>
        <p:spPr>
          <a:xfrm>
            <a:off x="12679452" y="5522197"/>
            <a:ext cx="5621898" cy="4764812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A18DA0-0EE5-175F-557D-F725ED9DA0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391" r="2" b="2"/>
          <a:stretch>
            <a:fillRect/>
          </a:stretch>
        </p:blipFill>
        <p:spPr>
          <a:xfrm>
            <a:off x="8097414" y="3686955"/>
            <a:ext cx="5187550" cy="5214397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81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3293204"/>
            <a:ext cx="8077200" cy="919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91"/>
              </a:lnSpc>
            </a:pPr>
            <a:r>
              <a:rPr lang="lt-LT" sz="5000" b="1" spc="753" noProof="0" dirty="0">
                <a:solidFill>
                  <a:srgbClr val="FFFFFF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DĖKOJ</a:t>
            </a:r>
            <a:r>
              <a:rPr lang="lt-LT" sz="5000" b="1" spc="753" dirty="0">
                <a:solidFill>
                  <a:srgbClr val="FFFFFF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U</a:t>
            </a:r>
            <a:r>
              <a:rPr lang="lt-LT" sz="5000" b="1" spc="753" noProof="0" dirty="0">
                <a:solidFill>
                  <a:srgbClr val="FFFFFF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 UŽ DĖMESĮ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71393" y="8036922"/>
            <a:ext cx="5832802" cy="954742"/>
            <a:chOff x="0" y="19049"/>
            <a:chExt cx="7777070" cy="1272990"/>
          </a:xfrm>
        </p:grpSpPr>
        <p:sp>
          <p:nvSpPr>
            <p:cNvPr id="5" name="TextBox 5"/>
            <p:cNvSpPr txBox="1"/>
            <p:nvPr/>
          </p:nvSpPr>
          <p:spPr>
            <a:xfrm>
              <a:off x="703633" y="19049"/>
              <a:ext cx="4232634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endParaRPr lang="lt-LT" sz="2071" spc="207" noProof="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874620"/>
              <a:ext cx="417419" cy="417419"/>
            </a:xfrm>
            <a:custGeom>
              <a:avLst/>
              <a:gdLst/>
              <a:ahLst/>
              <a:cxnLst/>
              <a:rect l="l" t="t" r="r" b="b"/>
              <a:pathLst>
                <a:path w="417419" h="417419">
                  <a:moveTo>
                    <a:pt x="0" y="0"/>
                  </a:moveTo>
                  <a:lnTo>
                    <a:pt x="417419" y="0"/>
                  </a:lnTo>
                  <a:lnTo>
                    <a:pt x="417419" y="417419"/>
                  </a:lnTo>
                  <a:lnTo>
                    <a:pt x="0" y="417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t-LT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03633" y="893669"/>
              <a:ext cx="7073437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lt-LT" sz="2071" b="1" spc="207" noProof="0" dirty="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platformos@kt.gov.lt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3063538">
            <a:off x="12244893" y="1079582"/>
            <a:ext cx="5498896" cy="12052376"/>
          </a:xfrm>
          <a:custGeom>
            <a:avLst/>
            <a:gdLst/>
            <a:ahLst/>
            <a:cxnLst/>
            <a:rect l="l" t="t" r="r" b="b"/>
            <a:pathLst>
              <a:path w="5498896" h="12052376">
                <a:moveTo>
                  <a:pt x="0" y="0"/>
                </a:moveTo>
                <a:lnTo>
                  <a:pt x="5498896" y="0"/>
                </a:lnTo>
                <a:lnTo>
                  <a:pt x="5498896" y="12052376"/>
                </a:lnTo>
                <a:lnTo>
                  <a:pt x="0" y="12052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noProof="0" dirty="0"/>
          </a:p>
        </p:txBody>
      </p:sp>
      <p:pic>
        <p:nvPicPr>
          <p:cNvPr id="10" name="Paveikslėlis 9" descr="Paveikslėlis, kuriame yra tekstas, Šriftas, ekrano kopija, Grafika&#10;&#10;Dirbtinio intelekto sugeneruotas turinys gali būti neteisingas.">
            <a:extLst>
              <a:ext uri="{FF2B5EF4-FFF2-40B4-BE49-F238E27FC236}">
                <a16:creationId xmlns:a16="http://schemas.microsoft.com/office/drawing/2014/main" id="{BB0291DB-23E7-D7C7-4BA5-105C5291E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01" y="372132"/>
            <a:ext cx="4810817" cy="1163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27DE19-761C-97EE-5D6C-1F0AC6461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700"/>
            <a:ext cx="7885902" cy="1055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92AEF-9CC5-87E5-25FD-16CB8808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16" y="2393965"/>
            <a:ext cx="5499069" cy="5499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3344F-7ADB-7B63-3104-D2943543547F}"/>
              </a:ext>
            </a:extLst>
          </p:cNvPr>
          <p:cNvSpPr txBox="1"/>
          <p:nvPr/>
        </p:nvSpPr>
        <p:spPr>
          <a:xfrm>
            <a:off x="8763000" y="876300"/>
            <a:ext cx="8331584" cy="803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655"/>
              </a:lnSpc>
            </a:pPr>
            <a:r>
              <a:rPr lang="lt-LT" sz="5000" b="1" spc="816" dirty="0">
                <a:solidFill>
                  <a:srgbClr val="FFFFFF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Aptarsime:</a:t>
            </a:r>
          </a:p>
          <a:p>
            <a:pPr marL="983868" lvl="1" indent="-571500" algn="just">
              <a:lnSpc>
                <a:spcPts val="7296"/>
              </a:lnSpc>
              <a:buFont typeface="Wingdings" panose="05000000000000000000" pitchFamily="2" charset="2"/>
              <a:buChar char="Ø"/>
            </a:pPr>
            <a:r>
              <a:rPr lang="lt-LT" sz="4000" spc="381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League Spartan"/>
              </a:rPr>
              <a:t>Ką šioje srityje daro Konkurencijos taryba?</a:t>
            </a:r>
          </a:p>
          <a:p>
            <a:pPr marL="983868" lvl="1" indent="-571500" algn="just">
              <a:lnSpc>
                <a:spcPts val="7296"/>
              </a:lnSpc>
              <a:buFont typeface="Wingdings" panose="05000000000000000000" pitchFamily="2" charset="2"/>
              <a:buChar char="Ø"/>
            </a:pPr>
            <a:r>
              <a:rPr lang="lt-LT" sz="4000" spc="381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League Spartan"/>
              </a:rPr>
              <a:t>Kada ir kam taikomi Reglamento </a:t>
            </a:r>
            <a:r>
              <a:rPr lang="de-DE" sz="4000" spc="381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(ES) 2019/1150</a:t>
            </a:r>
            <a:r>
              <a:rPr lang="lt-LT" sz="4000" spc="381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reikalavimai?</a:t>
            </a:r>
            <a:endParaRPr lang="lt-LT" sz="4000" spc="381" dirty="0">
              <a:solidFill>
                <a:srgbClr val="FFFFFF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League Spartan"/>
            </a:endParaRPr>
          </a:p>
          <a:p>
            <a:pPr marL="983868" lvl="1" indent="-571500" algn="just">
              <a:lnSpc>
                <a:spcPts val="7296"/>
              </a:lnSpc>
              <a:buFont typeface="Wingdings" panose="05000000000000000000" pitchFamily="2" charset="2"/>
              <a:buChar char="Ø"/>
            </a:pPr>
            <a:r>
              <a:rPr lang="lt-LT" sz="4000" spc="381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Reglamento</a:t>
            </a:r>
            <a:r>
              <a:rPr lang="de-DE" sz="4000" spc="381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(ES) 2019/1150</a:t>
            </a:r>
            <a:r>
              <a:rPr lang="lt-LT" sz="4000" spc="381" dirty="0">
                <a:solidFill>
                  <a:srgbClr val="FFFFF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reikalavimus.</a:t>
            </a:r>
            <a:endParaRPr lang="de-DE" sz="4000" spc="381" dirty="0">
              <a:solidFill>
                <a:srgbClr val="FFFFFF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08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0">
              <a:srgbClr val="27649D"/>
            </a:gs>
            <a:gs pos="53200">
              <a:schemeClr val="bg1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31028266-034B-39AA-1264-6A8D6E3FE906}"/>
              </a:ext>
            </a:extLst>
          </p:cNvPr>
          <p:cNvSpPr/>
          <p:nvPr/>
        </p:nvSpPr>
        <p:spPr>
          <a:xfrm rot="-2929813">
            <a:off x="-633624" y="103799"/>
            <a:ext cx="2510039" cy="2468966"/>
          </a:xfrm>
          <a:custGeom>
            <a:avLst/>
            <a:gdLst/>
            <a:ahLst/>
            <a:cxnLst/>
            <a:rect l="l" t="t" r="r" b="b"/>
            <a:pathLst>
              <a:path w="2510039" h="2468966">
                <a:moveTo>
                  <a:pt x="0" y="0"/>
                </a:moveTo>
                <a:lnTo>
                  <a:pt x="2510040" y="0"/>
                </a:lnTo>
                <a:lnTo>
                  <a:pt x="2510040" y="2468966"/>
                </a:lnTo>
                <a:lnTo>
                  <a:pt x="0" y="2468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noProof="0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72BA9ED-D6B6-6AD8-3C0B-993B88DDD3BA}"/>
              </a:ext>
            </a:extLst>
          </p:cNvPr>
          <p:cNvSpPr/>
          <p:nvPr/>
        </p:nvSpPr>
        <p:spPr>
          <a:xfrm rot="-2929813">
            <a:off x="1975479" y="-53244"/>
            <a:ext cx="1242011" cy="1221687"/>
          </a:xfrm>
          <a:custGeom>
            <a:avLst/>
            <a:gdLst/>
            <a:ahLst/>
            <a:cxnLst/>
            <a:rect l="l" t="t" r="r" b="b"/>
            <a:pathLst>
              <a:path w="1242011" h="1221687">
                <a:moveTo>
                  <a:pt x="0" y="0"/>
                </a:moveTo>
                <a:lnTo>
                  <a:pt x="1242010" y="0"/>
                </a:lnTo>
                <a:lnTo>
                  <a:pt x="1242010" y="1221687"/>
                </a:lnTo>
                <a:lnTo>
                  <a:pt x="0" y="1221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noProof="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2177EB1-BD28-A02B-0204-8061C2C89917}"/>
              </a:ext>
            </a:extLst>
          </p:cNvPr>
          <p:cNvSpPr txBox="1"/>
          <p:nvPr/>
        </p:nvSpPr>
        <p:spPr>
          <a:xfrm>
            <a:off x="2214954" y="775774"/>
            <a:ext cx="13858091" cy="2102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55"/>
              </a:lnSpc>
            </a:pPr>
            <a:r>
              <a:rPr lang="lt-LT" sz="5000" b="1" spc="816" dirty="0"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Konkurencijos tarybos veikla</a:t>
            </a:r>
          </a:p>
          <a:p>
            <a:pPr algn="ctr">
              <a:lnSpc>
                <a:spcPts val="8655"/>
              </a:lnSpc>
            </a:pPr>
            <a:endParaRPr lang="lt-LT" sz="5000" b="1" spc="816" noProof="0" dirty="0"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96843-4D03-FAF7-DDD6-03FDFFA1F009}"/>
              </a:ext>
            </a:extLst>
          </p:cNvPr>
          <p:cNvSpPr txBox="1"/>
          <p:nvPr/>
        </p:nvSpPr>
        <p:spPr>
          <a:xfrm>
            <a:off x="3714750" y="2610171"/>
            <a:ext cx="9715500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040"/>
              </a:lnSpc>
            </a:pPr>
            <a:r>
              <a:rPr lang="lt-LT" sz="4000" spc="381" noProof="0" dirty="0"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Vykdo Reglamento (ES) 2019/1125 priežiūrą:</a:t>
            </a:r>
          </a:p>
          <a:p>
            <a:pPr algn="just">
              <a:lnSpc>
                <a:spcPts val="4040"/>
              </a:lnSpc>
            </a:pPr>
            <a:endParaRPr lang="lt-LT" sz="4000" spc="381" noProof="0" dirty="0"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571500" indent="-571500" algn="just">
              <a:lnSpc>
                <a:spcPts val="4040"/>
              </a:lnSpc>
              <a:buFont typeface="Wingdings" panose="05000000000000000000" pitchFamily="2" charset="2"/>
              <a:buChar char="Ø"/>
            </a:pPr>
            <a:r>
              <a:rPr lang="lt-LT" sz="4000" spc="381" dirty="0">
                <a:solidFill>
                  <a:srgbClr val="194A8D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Pažeidimų tyrimai</a:t>
            </a:r>
          </a:p>
          <a:p>
            <a:pPr marL="571500" indent="-571500" algn="just">
              <a:lnSpc>
                <a:spcPts val="4040"/>
              </a:lnSpc>
              <a:buFont typeface="Wingdings" panose="05000000000000000000" pitchFamily="2" charset="2"/>
              <a:buChar char="Ø"/>
            </a:pPr>
            <a:endParaRPr lang="lt-LT" sz="4000" spc="381" dirty="0">
              <a:solidFill>
                <a:srgbClr val="194A8D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571500" indent="-571500" algn="just">
              <a:lnSpc>
                <a:spcPts val="4040"/>
              </a:lnSpc>
              <a:buFont typeface="Wingdings" panose="05000000000000000000" pitchFamily="2" charset="2"/>
              <a:buChar char="Ø"/>
            </a:pPr>
            <a:r>
              <a:rPr lang="lt-LT" sz="4000" spc="381" noProof="0" dirty="0">
                <a:solidFill>
                  <a:srgbClr val="194A8D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Planiniai patikrinimai</a:t>
            </a:r>
          </a:p>
          <a:p>
            <a:pPr marL="571500" indent="-571500" algn="just">
              <a:lnSpc>
                <a:spcPts val="4040"/>
              </a:lnSpc>
              <a:buFont typeface="Wingdings" panose="05000000000000000000" pitchFamily="2" charset="2"/>
              <a:buChar char="Ø"/>
            </a:pPr>
            <a:endParaRPr lang="lt-LT" sz="4000" spc="381" noProof="0" dirty="0">
              <a:solidFill>
                <a:srgbClr val="194A8D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571500" indent="-571500" algn="just">
              <a:lnSpc>
                <a:spcPts val="4040"/>
              </a:lnSpc>
              <a:buFont typeface="Wingdings" panose="05000000000000000000" pitchFamily="2" charset="2"/>
              <a:buChar char="Ø"/>
            </a:pPr>
            <a:r>
              <a:rPr lang="lt-LT" sz="4000" spc="381" dirty="0">
                <a:solidFill>
                  <a:srgbClr val="194A8D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Metodinės informacijos rengimas</a:t>
            </a:r>
          </a:p>
          <a:p>
            <a:pPr marL="571500" indent="-571500" algn="just">
              <a:lnSpc>
                <a:spcPts val="4040"/>
              </a:lnSpc>
              <a:buFont typeface="Wingdings" panose="05000000000000000000" pitchFamily="2" charset="2"/>
              <a:buChar char="Ø"/>
            </a:pPr>
            <a:endParaRPr lang="lt-LT" sz="4000" spc="381" dirty="0">
              <a:solidFill>
                <a:srgbClr val="194A8D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571500" indent="-571500" algn="just">
              <a:lnSpc>
                <a:spcPts val="4040"/>
              </a:lnSpc>
              <a:buFont typeface="Wingdings" panose="05000000000000000000" pitchFamily="2" charset="2"/>
              <a:buChar char="Ø"/>
            </a:pPr>
            <a:r>
              <a:rPr lang="lt-LT" sz="4000" spc="381" noProof="0" dirty="0">
                <a:solidFill>
                  <a:srgbClr val="194A8D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Konsultavimas</a:t>
            </a:r>
          </a:p>
        </p:txBody>
      </p:sp>
    </p:spTree>
    <p:extLst>
      <p:ext uri="{BB962C8B-B14F-4D97-AF65-F5344CB8AC3E}">
        <p14:creationId xmlns:p14="http://schemas.microsoft.com/office/powerpoint/2010/main" val="425036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BF8-4FF6-AC28-D06E-C57FE993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2635"/>
            <a:ext cx="13792200" cy="1988345"/>
          </a:xfrm>
        </p:spPr>
        <p:txBody>
          <a:bodyPr>
            <a:normAutofit/>
          </a:bodyPr>
          <a:lstStyle/>
          <a:p>
            <a:pPr algn="ctr"/>
            <a:r>
              <a:rPr lang="lt-LT" sz="5000" b="1" spc="8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Verslo klientai savo pažeistas teises gali ginti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408E66-A5F5-B5B8-78F2-514534BE7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948809"/>
            <a:ext cx="18288000" cy="13058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3FFB4-1795-3306-8F64-FD8C4013ACC2}"/>
              </a:ext>
            </a:extLst>
          </p:cNvPr>
          <p:cNvSpPr txBox="1"/>
          <p:nvPr/>
        </p:nvSpPr>
        <p:spPr>
          <a:xfrm>
            <a:off x="2438399" y="2933701"/>
            <a:ext cx="612592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Konkurencijos </a:t>
            </a: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taryboje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Pareiškimas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pradėti tyrimą dėl Reglamento (ES) 2019/1150 galimo pažeidimo.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C1097-B26B-1F7C-4269-589864DCECAA}"/>
              </a:ext>
            </a:extLst>
          </p:cNvPr>
          <p:cNvSpPr txBox="1"/>
          <p:nvPr/>
        </p:nvSpPr>
        <p:spPr>
          <a:xfrm>
            <a:off x="9982200" y="2933701"/>
            <a:ext cx="67056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Teisme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Ieškinys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dėl neteisėtų veiksmų nutraukimo;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įpareigojimo įvykdyti teisės aktuose nustatytą pareigą;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padarytos žalos atlyginimo.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02FA11-A126-997A-22D9-B475D11A6316}"/>
                  </a:ext>
                </a:extLst>
              </p14:cNvPr>
              <p14:cNvContentPartPr/>
              <p14:nvPr/>
            </p14:nvContentPartPr>
            <p14:xfrm>
              <a:off x="7337801" y="115886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02FA11-A126-997A-22D9-B475D11A63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7801" y="97922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A630A05-CCA3-7672-AE50-E81F373F1DB4}"/>
                  </a:ext>
                </a:extLst>
              </p14:cNvPr>
              <p14:cNvContentPartPr/>
              <p14:nvPr/>
            </p14:nvContentPartPr>
            <p14:xfrm>
              <a:off x="7292081" y="980666"/>
              <a:ext cx="1272240" cy="15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A630A05-CCA3-7672-AE50-E81F373F1D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2441" y="801026"/>
                <a:ext cx="14518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B1F61D-F12A-F35D-425D-723179EC24E5}"/>
                  </a:ext>
                </a:extLst>
              </p14:cNvPr>
              <p14:cNvContentPartPr/>
              <p14:nvPr/>
            </p14:nvContentPartPr>
            <p14:xfrm>
              <a:off x="7292081" y="98066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B1F61D-F12A-F35D-425D-723179EC24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2441" y="801026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01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0">
              <a:srgbClr val="27649D"/>
            </a:gs>
            <a:gs pos="53200">
              <a:schemeClr val="bg1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2A699-376B-9263-3E69-292015C31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22724BFD-663F-B0D6-E882-738D816FBBEE}"/>
              </a:ext>
            </a:extLst>
          </p:cNvPr>
          <p:cNvSpPr/>
          <p:nvPr/>
        </p:nvSpPr>
        <p:spPr>
          <a:xfrm rot="-2929813">
            <a:off x="-633624" y="103799"/>
            <a:ext cx="2510039" cy="2468966"/>
          </a:xfrm>
          <a:custGeom>
            <a:avLst/>
            <a:gdLst/>
            <a:ahLst/>
            <a:cxnLst/>
            <a:rect l="l" t="t" r="r" b="b"/>
            <a:pathLst>
              <a:path w="2510039" h="2468966">
                <a:moveTo>
                  <a:pt x="0" y="0"/>
                </a:moveTo>
                <a:lnTo>
                  <a:pt x="2510040" y="0"/>
                </a:lnTo>
                <a:lnTo>
                  <a:pt x="2510040" y="2468966"/>
                </a:lnTo>
                <a:lnTo>
                  <a:pt x="0" y="2468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noProof="0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ED092C68-39CD-4CB8-1BB0-28BF9EA1ACDB}"/>
              </a:ext>
            </a:extLst>
          </p:cNvPr>
          <p:cNvSpPr/>
          <p:nvPr/>
        </p:nvSpPr>
        <p:spPr>
          <a:xfrm rot="-2929813">
            <a:off x="1975479" y="-53244"/>
            <a:ext cx="1242011" cy="1221687"/>
          </a:xfrm>
          <a:custGeom>
            <a:avLst/>
            <a:gdLst/>
            <a:ahLst/>
            <a:cxnLst/>
            <a:rect l="l" t="t" r="r" b="b"/>
            <a:pathLst>
              <a:path w="1242011" h="1221687">
                <a:moveTo>
                  <a:pt x="0" y="0"/>
                </a:moveTo>
                <a:lnTo>
                  <a:pt x="1242010" y="0"/>
                </a:lnTo>
                <a:lnTo>
                  <a:pt x="1242010" y="1221687"/>
                </a:lnTo>
                <a:lnTo>
                  <a:pt x="0" y="1221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 noProof="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B38A1E1-D090-B104-24BB-6210C597B8C3}"/>
              </a:ext>
            </a:extLst>
          </p:cNvPr>
          <p:cNvSpPr txBox="1"/>
          <p:nvPr/>
        </p:nvSpPr>
        <p:spPr>
          <a:xfrm>
            <a:off x="3200400" y="679535"/>
            <a:ext cx="13563599" cy="987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55"/>
              </a:lnSpc>
            </a:pPr>
            <a:r>
              <a:rPr lang="lt-LT" sz="5000" b="1" spc="816" noProof="0" dirty="0"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Reglamento taikymas Lietuvoje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74A55F-8C18-7AF1-087D-DBAAFA9887FF}"/>
              </a:ext>
            </a:extLst>
          </p:cNvPr>
          <p:cNvGrpSpPr/>
          <p:nvPr/>
        </p:nvGrpSpPr>
        <p:grpSpPr>
          <a:xfrm>
            <a:off x="5791198" y="3009900"/>
            <a:ext cx="6019802" cy="4800599"/>
            <a:chOff x="-1" y="0"/>
            <a:chExt cx="2664297" cy="3937735"/>
          </a:xfrm>
        </p:grpSpPr>
        <p:sp>
          <p:nvSpPr>
            <p:cNvPr id="3" name="Rounded Rectangle 17">
              <a:extLst>
                <a:ext uri="{FF2B5EF4-FFF2-40B4-BE49-F238E27FC236}">
                  <a16:creationId xmlns:a16="http://schemas.microsoft.com/office/drawing/2014/main" id="{04726CFD-5F8A-9BBE-2763-AE05850A9A30}"/>
                </a:ext>
              </a:extLst>
            </p:cNvPr>
            <p:cNvSpPr/>
            <p:nvPr/>
          </p:nvSpPr>
          <p:spPr bwMode="auto">
            <a:xfrm>
              <a:off x="0" y="0"/>
              <a:ext cx="2664296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94A8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buNone/>
              </a:pPr>
              <a:r>
                <a:rPr lang="lt-LT" sz="3600" b="1" dirty="0">
                  <a:solidFill>
                    <a:srgbClr val="0F549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LT </a:t>
              </a:r>
              <a:r>
                <a:rPr lang="lt-LT" sz="3600" b="1" dirty="0">
                  <a:solidFill>
                    <a:srgbClr val="0F5494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VERSLO KLIENTAI </a:t>
              </a:r>
              <a:endParaRPr lang="lt-L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BC2218B-3C13-5E88-2949-311BDECE8BEA}"/>
                </a:ext>
              </a:extLst>
            </p:cNvPr>
            <p:cNvCxnSpPr/>
            <p:nvPr/>
          </p:nvCxnSpPr>
          <p:spPr bwMode="auto">
            <a:xfrm>
              <a:off x="1332148" y="648072"/>
              <a:ext cx="0" cy="791567"/>
            </a:xfrm>
            <a:prstGeom prst="straightConnector1">
              <a:avLst/>
            </a:prstGeom>
            <a:ln w="53975">
              <a:solidFill>
                <a:srgbClr val="194A8D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CD5738-A82E-C347-8C19-EF65783C3AB4}"/>
                </a:ext>
              </a:extLst>
            </p:cNvPr>
            <p:cNvSpPr/>
            <p:nvPr/>
          </p:nvSpPr>
          <p:spPr bwMode="auto">
            <a:xfrm>
              <a:off x="300487" y="1439638"/>
              <a:ext cx="2063321" cy="1058458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buNone/>
              </a:pPr>
              <a:r>
                <a:rPr lang="lt-LT" sz="3600" b="1" dirty="0">
                  <a:solidFill>
                    <a:srgbClr val="0F5494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INTERNETO PLATFORMOS </a:t>
              </a:r>
              <a:endParaRPr lang="lt-L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ounded Rectangle 31">
              <a:extLst>
                <a:ext uri="{FF2B5EF4-FFF2-40B4-BE49-F238E27FC236}">
                  <a16:creationId xmlns:a16="http://schemas.microsoft.com/office/drawing/2014/main" id="{075F9297-50B3-D11D-A92C-766D218196CF}"/>
                </a:ext>
              </a:extLst>
            </p:cNvPr>
            <p:cNvSpPr/>
            <p:nvPr/>
          </p:nvSpPr>
          <p:spPr bwMode="auto">
            <a:xfrm>
              <a:off x="-1" y="3289663"/>
              <a:ext cx="2664296" cy="648072"/>
            </a:xfrm>
            <a:prstGeom prst="roundRect">
              <a:avLst/>
            </a:prstGeom>
            <a:ln w="38100">
              <a:solidFill>
                <a:srgbClr val="194A8D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buNone/>
              </a:pPr>
              <a:r>
                <a:rPr lang="lt-LT" sz="3600" b="1" dirty="0">
                  <a:solidFill>
                    <a:srgbClr val="0F5494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LT VARTOTOJAI</a:t>
              </a:r>
              <a:endParaRPr lang="lt-L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E85661-8D3D-9171-C151-EC941F474A46}"/>
              </a:ext>
            </a:extLst>
          </p:cNvPr>
          <p:cNvCxnSpPr/>
          <p:nvPr/>
        </p:nvCxnSpPr>
        <p:spPr bwMode="auto">
          <a:xfrm>
            <a:off x="8801100" y="6055397"/>
            <a:ext cx="0" cy="965021"/>
          </a:xfrm>
          <a:prstGeom prst="straightConnector1">
            <a:avLst/>
          </a:prstGeom>
          <a:ln w="63500">
            <a:solidFill>
              <a:srgbClr val="194A8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9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2000">
              <a:schemeClr val="bg1"/>
            </a:gs>
            <a:gs pos="53200">
              <a:schemeClr val="bg1"/>
            </a:gs>
            <a:gs pos="0">
              <a:srgbClr val="27649D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EE432-D06F-4D5F-636C-C96A9105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3BF9AA4-73E8-C69A-9F8F-06C35C6D31F0}"/>
              </a:ext>
            </a:extLst>
          </p:cNvPr>
          <p:cNvSpPr txBox="1"/>
          <p:nvPr/>
        </p:nvSpPr>
        <p:spPr>
          <a:xfrm>
            <a:off x="1470558" y="863149"/>
            <a:ext cx="15232383" cy="987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0" b="1" i="0" u="none" strike="noStrike" kern="1200" cap="none" spc="8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Internetinės tarpininkavimo paslaugos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F0269C-7F9E-11B6-A447-FF5C297E3615}"/>
              </a:ext>
            </a:extLst>
          </p:cNvPr>
          <p:cNvSpPr txBox="1"/>
          <p:nvPr/>
        </p:nvSpPr>
        <p:spPr>
          <a:xfrm>
            <a:off x="4282172" y="2369517"/>
            <a:ext cx="12376415" cy="8222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38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0" marR="0" lvl="0" indent="0" algn="just" defTabSz="914400" rtl="0" eaLnBrk="1" fontAlgn="auto" latinLnBrk="0" hangingPunct="1">
              <a:lnSpc>
                <a:spcPts val="4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u="none" strike="noStrike" kern="1200" cap="none" spc="38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0" marR="0" lvl="0" indent="0" algn="just" defTabSz="914400" rtl="0" eaLnBrk="1" fontAlgn="auto" latinLnBrk="0" hangingPunct="1">
              <a:lnSpc>
                <a:spcPts val="4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000" b="0" i="0" u="none" strike="noStrike" kern="1200" cap="none" spc="38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jos yra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informacinės visuomenės paslaugos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4400" b="0" i="0" u="none" strike="noStrike" kern="1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jos turi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leisti verslo klientams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pasiekti galutinius vartotojus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siekiant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sudaryti tiesioginį sandorį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neatsižvelgiant į tai, kur tas sandoris sudaromas;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jos verslo klientui teikiamos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sutartinių santykių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tarp interneto platformos ir verslo kliento 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pagrindu</a:t>
            </a:r>
            <a:r>
              <a:rPr kumimoji="0" lang="lt-LT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3600" b="0" i="0" u="none" strike="noStrike" kern="1200" cap="none" spc="38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0" marR="0" lvl="0" indent="0" algn="just" defTabSz="914400" rtl="0" eaLnBrk="1" fontAlgn="auto" latinLnBrk="0" hangingPunct="1">
              <a:lnSpc>
                <a:spcPts val="4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3600" b="0" i="0" u="none" strike="noStrike" kern="1200" cap="none" spc="38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0" marR="0" lvl="0" indent="0" algn="just" defTabSz="914400" rtl="0" eaLnBrk="1" fontAlgn="auto" latinLnBrk="0" hangingPunct="1">
              <a:lnSpc>
                <a:spcPts val="4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3600" b="0" i="0" u="none" strike="noStrike" kern="1200" cap="none" spc="38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0839234-05DB-C0AB-0D1F-75446D053735}"/>
              </a:ext>
            </a:extLst>
          </p:cNvPr>
          <p:cNvSpPr/>
          <p:nvPr/>
        </p:nvSpPr>
        <p:spPr>
          <a:xfrm rot="-2929813">
            <a:off x="-348305" y="-17520"/>
            <a:ext cx="2741253" cy="2748405"/>
          </a:xfrm>
          <a:custGeom>
            <a:avLst/>
            <a:gdLst/>
            <a:ahLst/>
            <a:cxnLst/>
            <a:rect l="l" t="t" r="r" b="b"/>
            <a:pathLst>
              <a:path w="2510039" h="2468966">
                <a:moveTo>
                  <a:pt x="0" y="0"/>
                </a:moveTo>
                <a:lnTo>
                  <a:pt x="2510040" y="0"/>
                </a:lnTo>
                <a:lnTo>
                  <a:pt x="2510040" y="2468966"/>
                </a:lnTo>
                <a:lnTo>
                  <a:pt x="0" y="2468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AE074BD-96BD-41AB-362E-2469884549CE}"/>
              </a:ext>
            </a:extLst>
          </p:cNvPr>
          <p:cNvSpPr/>
          <p:nvPr/>
        </p:nvSpPr>
        <p:spPr>
          <a:xfrm rot="-2929813">
            <a:off x="2338036" y="-123744"/>
            <a:ext cx="1242011" cy="1221687"/>
          </a:xfrm>
          <a:custGeom>
            <a:avLst/>
            <a:gdLst/>
            <a:ahLst/>
            <a:cxnLst/>
            <a:rect l="l" t="t" r="r" b="b"/>
            <a:pathLst>
              <a:path w="1242011" h="1221687">
                <a:moveTo>
                  <a:pt x="0" y="0"/>
                </a:moveTo>
                <a:lnTo>
                  <a:pt x="1242010" y="0"/>
                </a:lnTo>
                <a:lnTo>
                  <a:pt x="1242010" y="1221687"/>
                </a:lnTo>
                <a:lnTo>
                  <a:pt x="0" y="1221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D5358B5C-359B-D63C-9CDD-0530C82183DF}"/>
              </a:ext>
            </a:extLst>
          </p:cNvPr>
          <p:cNvSpPr/>
          <p:nvPr/>
        </p:nvSpPr>
        <p:spPr>
          <a:xfrm>
            <a:off x="2334306" y="3561326"/>
            <a:ext cx="1641701" cy="1349180"/>
          </a:xfrm>
          <a:custGeom>
            <a:avLst/>
            <a:gdLst/>
            <a:ahLst/>
            <a:cxnLst/>
            <a:rect l="l" t="t" r="r" b="b"/>
            <a:pathLst>
              <a:path w="1641701" h="1349180">
                <a:moveTo>
                  <a:pt x="0" y="0"/>
                </a:moveTo>
                <a:lnTo>
                  <a:pt x="1641702" y="0"/>
                </a:lnTo>
                <a:lnTo>
                  <a:pt x="1641702" y="1349180"/>
                </a:lnTo>
                <a:lnTo>
                  <a:pt x="0" y="13491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5EB2F428-3D17-C221-AE5E-38125E7C4609}"/>
              </a:ext>
            </a:extLst>
          </p:cNvPr>
          <p:cNvGrpSpPr/>
          <p:nvPr/>
        </p:nvGrpSpPr>
        <p:grpSpPr>
          <a:xfrm>
            <a:off x="1470558" y="3621934"/>
            <a:ext cx="2503238" cy="1712065"/>
            <a:chOff x="0" y="0"/>
            <a:chExt cx="569787" cy="430418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635C756-9FBA-25E8-1E30-CF326F9F6468}"/>
                </a:ext>
              </a:extLst>
            </p:cNvPr>
            <p:cNvSpPr/>
            <p:nvPr/>
          </p:nvSpPr>
          <p:spPr>
            <a:xfrm>
              <a:off x="0" y="0"/>
              <a:ext cx="569787" cy="430418"/>
            </a:xfrm>
            <a:custGeom>
              <a:avLst/>
              <a:gdLst/>
              <a:ahLst/>
              <a:cxnLst/>
              <a:rect l="l" t="t" r="r" b="b"/>
              <a:pathLst>
                <a:path w="569787" h="430418">
                  <a:moveTo>
                    <a:pt x="0" y="0"/>
                  </a:moveTo>
                  <a:lnTo>
                    <a:pt x="569787" y="0"/>
                  </a:lnTo>
                  <a:lnTo>
                    <a:pt x="569787" y="430418"/>
                  </a:lnTo>
                  <a:lnTo>
                    <a:pt x="0" y="430418"/>
                  </a:lnTo>
                  <a:close/>
                </a:path>
              </a:pathLst>
            </a:custGeom>
            <a:gradFill rotWithShape="1">
              <a:gsLst>
                <a:gs pos="0">
                  <a:srgbClr val="4874B0">
                    <a:alpha val="100000"/>
                  </a:srgbClr>
                </a:gs>
                <a:gs pos="100000">
                  <a:srgbClr val="05337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AB2A6F96-3DCA-18CD-7BC7-992700B6FE1A}"/>
                </a:ext>
              </a:extLst>
            </p:cNvPr>
            <p:cNvSpPr txBox="1"/>
            <p:nvPr/>
          </p:nvSpPr>
          <p:spPr>
            <a:xfrm>
              <a:off x="0" y="-47625"/>
              <a:ext cx="569787" cy="47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5CC4F576-0784-46AB-3CF4-1ADD2D2B7CAE}"/>
              </a:ext>
            </a:extLst>
          </p:cNvPr>
          <p:cNvGrpSpPr/>
          <p:nvPr/>
        </p:nvGrpSpPr>
        <p:grpSpPr>
          <a:xfrm>
            <a:off x="1470558" y="5378145"/>
            <a:ext cx="2503239" cy="1769588"/>
            <a:chOff x="0" y="-47625"/>
            <a:chExt cx="569787" cy="478043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5BBADBE-A6CB-5548-9BF6-9FABD0A298C1}"/>
                </a:ext>
              </a:extLst>
            </p:cNvPr>
            <p:cNvSpPr/>
            <p:nvPr/>
          </p:nvSpPr>
          <p:spPr>
            <a:xfrm>
              <a:off x="0" y="-24748"/>
              <a:ext cx="569787" cy="455166"/>
            </a:xfrm>
            <a:custGeom>
              <a:avLst/>
              <a:gdLst/>
              <a:ahLst/>
              <a:cxnLst/>
              <a:rect l="l" t="t" r="r" b="b"/>
              <a:pathLst>
                <a:path w="569787" h="430418">
                  <a:moveTo>
                    <a:pt x="0" y="0"/>
                  </a:moveTo>
                  <a:lnTo>
                    <a:pt x="569787" y="0"/>
                  </a:lnTo>
                  <a:lnTo>
                    <a:pt x="569787" y="430418"/>
                  </a:lnTo>
                  <a:lnTo>
                    <a:pt x="0" y="430418"/>
                  </a:lnTo>
                  <a:close/>
                </a:path>
              </a:pathLst>
            </a:custGeom>
            <a:gradFill rotWithShape="1">
              <a:gsLst>
                <a:gs pos="0">
                  <a:srgbClr val="4874B0">
                    <a:alpha val="100000"/>
                  </a:srgbClr>
                </a:gs>
                <a:gs pos="100000">
                  <a:srgbClr val="053371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69F8B2E0-E045-796E-F2A0-EAE867CD4F39}"/>
                </a:ext>
              </a:extLst>
            </p:cNvPr>
            <p:cNvSpPr txBox="1"/>
            <p:nvPr/>
          </p:nvSpPr>
          <p:spPr>
            <a:xfrm>
              <a:off x="0" y="-47625"/>
              <a:ext cx="569787" cy="47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5" name="Freeform 22">
            <a:extLst>
              <a:ext uri="{FF2B5EF4-FFF2-40B4-BE49-F238E27FC236}">
                <a16:creationId xmlns:a16="http://schemas.microsoft.com/office/drawing/2014/main" id="{BCBD004C-DFFB-F206-34EF-A7E31D9D5F2E}"/>
              </a:ext>
            </a:extLst>
          </p:cNvPr>
          <p:cNvSpPr/>
          <p:nvPr/>
        </p:nvSpPr>
        <p:spPr>
          <a:xfrm>
            <a:off x="1981576" y="3888694"/>
            <a:ext cx="1641701" cy="1349180"/>
          </a:xfrm>
          <a:custGeom>
            <a:avLst/>
            <a:gdLst/>
            <a:ahLst/>
            <a:cxnLst/>
            <a:rect l="l" t="t" r="r" b="b"/>
            <a:pathLst>
              <a:path w="1641701" h="1349180">
                <a:moveTo>
                  <a:pt x="0" y="0"/>
                </a:moveTo>
                <a:lnTo>
                  <a:pt x="1641702" y="0"/>
                </a:lnTo>
                <a:lnTo>
                  <a:pt x="1641702" y="1349180"/>
                </a:lnTo>
                <a:lnTo>
                  <a:pt x="0" y="13491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BFCAC14-5082-A775-61E0-075205E7D818}"/>
              </a:ext>
            </a:extLst>
          </p:cNvPr>
          <p:cNvSpPr/>
          <p:nvPr/>
        </p:nvSpPr>
        <p:spPr>
          <a:xfrm>
            <a:off x="1974576" y="5600759"/>
            <a:ext cx="1411950" cy="1326533"/>
          </a:xfrm>
          <a:custGeom>
            <a:avLst/>
            <a:gdLst/>
            <a:ahLst/>
            <a:cxnLst/>
            <a:rect l="l" t="t" r="r" b="b"/>
            <a:pathLst>
              <a:path w="1520792" h="1512496">
                <a:moveTo>
                  <a:pt x="0" y="0"/>
                </a:moveTo>
                <a:lnTo>
                  <a:pt x="1520792" y="0"/>
                </a:lnTo>
                <a:lnTo>
                  <a:pt x="1520792" y="1512497"/>
                </a:lnTo>
                <a:lnTo>
                  <a:pt x="0" y="1512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E34A7C-6870-FFBA-73CC-AA0BCFB14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557" y="7357807"/>
            <a:ext cx="2503239" cy="16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804">
              <a:schemeClr val="bg1"/>
            </a:gs>
            <a:gs pos="53200">
              <a:schemeClr val="bg1"/>
            </a:gs>
            <a:gs pos="0">
              <a:srgbClr val="27649D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A28A0-04AE-7256-4079-5175061279F8}"/>
              </a:ext>
            </a:extLst>
          </p:cNvPr>
          <p:cNvSpPr txBox="1"/>
          <p:nvPr/>
        </p:nvSpPr>
        <p:spPr>
          <a:xfrm>
            <a:off x="3048000" y="2628900"/>
            <a:ext cx="14706600" cy="549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apgyvendinimo paslaugų rezervavimo platformos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staliukų restoranuose rezervavimo platformos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dovanų kuponų platinimo platformos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maisto pristatymo platformos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srgbClr val="194A8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kainų palyginimo platformos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B0DDE-37B8-1AB0-D317-B75E4CE04A25}"/>
              </a:ext>
            </a:extLst>
          </p:cNvPr>
          <p:cNvSpPr txBox="1"/>
          <p:nvPr/>
        </p:nvSpPr>
        <p:spPr>
          <a:xfrm>
            <a:off x="1981200" y="495300"/>
            <a:ext cx="1440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0" b="1" i="0" u="none" strike="noStrike" kern="1200" cap="none" spc="8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Internetinių</a:t>
            </a:r>
            <a:r>
              <a:rPr kumimoji="0" lang="lt-LT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t-LT" sz="5000" b="1" i="0" u="none" strike="noStrike" kern="1200" cap="none" spc="8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tarpininkavimo paslaugų pavyzdžiai</a:t>
            </a:r>
          </a:p>
        </p:txBody>
      </p:sp>
    </p:spTree>
    <p:extLst>
      <p:ext uri="{BB962C8B-B14F-4D97-AF65-F5344CB8AC3E}">
        <p14:creationId xmlns:p14="http://schemas.microsoft.com/office/powerpoint/2010/main" val="247871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DE5BB-B852-6BA3-119C-5B7B75A6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AF4D2F3-51B0-5DB1-9D2A-3BBA812DA3F8}"/>
              </a:ext>
            </a:extLst>
          </p:cNvPr>
          <p:cNvSpPr txBox="1"/>
          <p:nvPr/>
        </p:nvSpPr>
        <p:spPr>
          <a:xfrm>
            <a:off x="1295400" y="2815818"/>
            <a:ext cx="14786917" cy="328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655"/>
              </a:lnSpc>
            </a:pPr>
            <a:r>
              <a:rPr lang="lt-LT" sz="5400" b="1" spc="71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eague Spartan"/>
              </a:rPr>
              <a:t>Kokius reikalavimus interneto platformoms nustato Reglamentas </a:t>
            </a:r>
            <a:r>
              <a:rPr lang="lt-LT" sz="5400" b="1" spc="716" dirty="0">
                <a:solidFill>
                  <a:srgbClr val="FFFFFF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2019/1150?</a:t>
            </a:r>
            <a:endParaRPr kumimoji="0" lang="lt-LT" sz="5000" b="1" i="0" u="none" strike="noStrike" kern="1200" cap="none" spc="81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F18D90B-1BCF-9071-3A08-44300A7F658A}"/>
              </a:ext>
            </a:extLst>
          </p:cNvPr>
          <p:cNvSpPr/>
          <p:nvPr/>
        </p:nvSpPr>
        <p:spPr>
          <a:xfrm rot="-2929813">
            <a:off x="-522459" y="-187567"/>
            <a:ext cx="2510039" cy="2468966"/>
          </a:xfrm>
          <a:custGeom>
            <a:avLst/>
            <a:gdLst/>
            <a:ahLst/>
            <a:cxnLst/>
            <a:rect l="l" t="t" r="r" b="b"/>
            <a:pathLst>
              <a:path w="2510039" h="2468966">
                <a:moveTo>
                  <a:pt x="0" y="0"/>
                </a:moveTo>
                <a:lnTo>
                  <a:pt x="2510040" y="0"/>
                </a:lnTo>
                <a:lnTo>
                  <a:pt x="2510040" y="2468966"/>
                </a:lnTo>
                <a:lnTo>
                  <a:pt x="0" y="2468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0983071-B69F-74C2-4A89-C29D23F67CE9}"/>
              </a:ext>
            </a:extLst>
          </p:cNvPr>
          <p:cNvSpPr/>
          <p:nvPr/>
        </p:nvSpPr>
        <p:spPr>
          <a:xfrm rot="-2929813">
            <a:off x="15505461" y="-806309"/>
            <a:ext cx="4633140" cy="4557325"/>
          </a:xfrm>
          <a:custGeom>
            <a:avLst/>
            <a:gdLst/>
            <a:ahLst/>
            <a:cxnLst/>
            <a:rect l="l" t="t" r="r" b="b"/>
            <a:pathLst>
              <a:path w="4633140" h="4557325">
                <a:moveTo>
                  <a:pt x="0" y="0"/>
                </a:moveTo>
                <a:lnTo>
                  <a:pt x="4633140" y="0"/>
                </a:lnTo>
                <a:lnTo>
                  <a:pt x="4633140" y="4557325"/>
                </a:lnTo>
                <a:lnTo>
                  <a:pt x="0" y="4557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9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F05EF-6B66-4DD7-50BD-5BC04DC0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4524"/>
            <a:ext cx="17871142" cy="9579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401ad3-c3c3-4b29-b009-5b1524060aa8}" enabled="1" method="Standard" siteId="{aca392c0-3934-41ec-a6fc-1be04b6ed0b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226</Words>
  <Application>Microsoft Office PowerPoint</Application>
  <PresentationFormat>Custom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Wingdings</vt:lpstr>
      <vt:lpstr>Times New Roman</vt:lpstr>
      <vt:lpstr>Arial</vt:lpstr>
      <vt:lpstr>Arimo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Verslo klientai savo pažeistas teises gali ginti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Pranešimo tema</dc:title>
  <dc:creator>Agnė Richard</dc:creator>
  <cp:lastModifiedBy>Egle Lizaityte Lithuanian Association of Hotels and Restaurants</cp:lastModifiedBy>
  <cp:revision>57</cp:revision>
  <dcterms:created xsi:type="dcterms:W3CDTF">2006-08-16T00:00:00Z</dcterms:created>
  <dcterms:modified xsi:type="dcterms:W3CDTF">2025-10-15T12:24:57Z</dcterms:modified>
  <dc:identifier>DAGwnHHrUMk</dc:identifier>
</cp:coreProperties>
</file>